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60" r:id="rId2"/>
  </p:sldMasterIdLst>
  <p:notesMasterIdLst>
    <p:notesMasterId r:id="rId4"/>
  </p:notesMasterIdLst>
  <p:handoutMasterIdLst>
    <p:handoutMasterId r:id="rId5"/>
  </p:handoutMasterIdLst>
  <p:sldIdLst>
    <p:sldId id="256" r:id="rId3"/>
  </p:sldIdLst>
  <p:sldSz cx="43891200" cy="32918400"/>
  <p:notesSz cx="7010400" cy="92964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Calibri Light" panose="020F0302020204030204" pitchFamily="34" charset="0"/>
      <p:regular r:id="rId10"/>
      <p:italic r:id="rId11"/>
    </p:embeddedFont>
    <p:embeddedFont>
      <p:font typeface="Cambria" panose="02040503050406030204" pitchFamily="18" charset="0"/>
      <p:regular r:id="rId12"/>
      <p:bold r:id="rId13"/>
      <p:italic r:id="rId14"/>
      <p:boldItalic r:id="rId15"/>
    </p:embeddedFont>
    <p:embeddedFont>
      <p:font typeface="Gandhi Sans" panose="02000000000000000000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3686676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338" algn="l" defTabSz="3686676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676" algn="l" defTabSz="3686676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015" algn="l" defTabSz="3686676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354" algn="l" defTabSz="3686676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6691" algn="l" defTabSz="3686676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029" algn="l" defTabSz="3686676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3367" algn="l" defTabSz="3686676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6706" algn="l" defTabSz="3686676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E8C8"/>
    <a:srgbClr val="FDBB84"/>
    <a:srgbClr val="005622"/>
    <a:srgbClr val="000000"/>
    <a:srgbClr val="D8C049"/>
    <a:srgbClr val="E6550D"/>
    <a:srgbClr val="FDAE6B"/>
    <a:srgbClr val="FEE6CE"/>
    <a:srgbClr val="F2E30D"/>
    <a:srgbClr val="00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51" autoAdjust="0"/>
    <p:restoredTop sz="94660"/>
  </p:normalViewPr>
  <p:slideViewPr>
    <p:cSldViewPr snapToGrid="0">
      <p:cViewPr varScale="1">
        <p:scale>
          <a:sx n="23" d="100"/>
          <a:sy n="23" d="100"/>
        </p:scale>
        <p:origin x="1284" y="30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5" d="100"/>
          <a:sy n="65" d="100"/>
        </p:scale>
        <p:origin x="2796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font" Target="fonts/font13.fntdata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font" Target="fonts/font12.fntdata"/><Relationship Id="rId2" Type="http://schemas.openxmlformats.org/officeDocument/2006/relationships/slideMaster" Target="slideMasters/slideMaster1.xml"/><Relationship Id="rId16" Type="http://schemas.openxmlformats.org/officeDocument/2006/relationships/font" Target="fonts/font11.fntdata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handoutMaster" Target="handoutMasters/handoutMaster1.xml"/><Relationship Id="rId15" Type="http://schemas.openxmlformats.org/officeDocument/2006/relationships/font" Target="fonts/font10.fntdata"/><Relationship Id="rId23" Type="http://schemas.openxmlformats.org/officeDocument/2006/relationships/tableStyles" Target="tableStyles.xml"/><Relationship Id="rId10" Type="http://schemas.openxmlformats.org/officeDocument/2006/relationships/font" Target="fonts/font5.fntdata"/><Relationship Id="rId19" Type="http://schemas.openxmlformats.org/officeDocument/2006/relationships/font" Target="fonts/font14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4.fntdata"/><Relationship Id="rId14" Type="http://schemas.openxmlformats.org/officeDocument/2006/relationships/font" Target="fonts/font9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1C0B079-A316-4C9B-B165-DF9EA8325D2C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BA0EAE6-B4B6-49B7-9049-B371250BE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66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8F28AB8-57D1-494F-9851-055AD867E790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7C7F044-5458-4B2E-BFA0-52AAA1C52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08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0" y="990600"/>
            <a:ext cx="31089600" cy="25145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6"/>
          </p:nvPr>
        </p:nvSpPr>
        <p:spPr bwMode="auto">
          <a:xfrm>
            <a:off x="6400800" y="3588605"/>
            <a:ext cx="31089600" cy="83099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57DF-1C19-4726-AB84-014692BAD8F5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C631-C489-4C11-812F-2172FBEAE82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5852160"/>
            <a:ext cx="12801600" cy="1219200"/>
          </a:xfrm>
          <a:prstGeom prst="round1Rect">
            <a:avLst/>
          </a:prstGeom>
          <a:solidFill>
            <a:schemeClr val="accent2"/>
          </a:solidFill>
        </p:spPr>
        <p:txBody>
          <a:bodyPr lIns="365760" anchor="ctr">
            <a:noAutofit/>
          </a:bodyPr>
          <a:lstStyle>
            <a:lvl1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9" name="Content Placeholder 17"/>
          <p:cNvSpPr>
            <a:spLocks noGrp="1"/>
          </p:cNvSpPr>
          <p:nvPr>
            <p:ph sz="quarter" idx="24" hasCustomPrompt="1"/>
          </p:nvPr>
        </p:nvSpPr>
        <p:spPr>
          <a:xfrm>
            <a:off x="1143000" y="7071360"/>
            <a:ext cx="12801600" cy="6858000"/>
          </a:xfrm>
        </p:spPr>
        <p:txBody>
          <a:bodyPr lIns="365760" tIns="182880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15032736"/>
            <a:ext cx="12801600" cy="1219200"/>
          </a:xfrm>
          <a:prstGeom prst="round1Rect">
            <a:avLst/>
          </a:prstGeom>
          <a:solidFill>
            <a:schemeClr val="accent3"/>
          </a:solidFill>
        </p:spPr>
        <p:txBody>
          <a:bodyPr lIns="365760" anchor="ctr">
            <a:noAutofit/>
          </a:bodyPr>
          <a:lstStyle>
            <a:lvl1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0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1143000" y="16251939"/>
            <a:ext cx="12801600" cy="9088165"/>
          </a:xfrm>
        </p:spPr>
        <p:txBody>
          <a:bodyPr lIns="365760" tIns="182880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143000" y="25831800"/>
            <a:ext cx="12801600" cy="1219200"/>
          </a:xfrm>
          <a:prstGeom prst="round1Rect">
            <a:avLst/>
          </a:prstGeom>
          <a:solidFill>
            <a:schemeClr val="accent4"/>
          </a:solidFill>
        </p:spPr>
        <p:txBody>
          <a:bodyPr lIns="365760" anchor="ctr">
            <a:noAutofit/>
          </a:bodyPr>
          <a:lstStyle>
            <a:lvl1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1" name="Content Placeholder 17"/>
          <p:cNvSpPr>
            <a:spLocks noGrp="1"/>
          </p:cNvSpPr>
          <p:nvPr>
            <p:ph sz="quarter" idx="26" hasCustomPrompt="1"/>
          </p:nvPr>
        </p:nvSpPr>
        <p:spPr>
          <a:xfrm>
            <a:off x="1143000" y="27057096"/>
            <a:ext cx="12801600" cy="4572000"/>
          </a:xfrm>
        </p:spPr>
        <p:txBody>
          <a:bodyPr lIns="365760" tIns="182880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5544800" y="5852160"/>
            <a:ext cx="12801600" cy="1219200"/>
          </a:xfrm>
          <a:prstGeom prst="round1Rect">
            <a:avLst/>
          </a:prstGeom>
          <a:solidFill>
            <a:schemeClr val="accent5"/>
          </a:solidFill>
        </p:spPr>
        <p:txBody>
          <a:bodyPr lIns="365760" anchor="ctr">
            <a:noAutofit/>
          </a:bodyPr>
          <a:lstStyle>
            <a:lvl1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2" name="Content Placeholder 17"/>
          <p:cNvSpPr>
            <a:spLocks noGrp="1"/>
          </p:cNvSpPr>
          <p:nvPr>
            <p:ph sz="quarter" idx="27" hasCustomPrompt="1"/>
          </p:nvPr>
        </p:nvSpPr>
        <p:spPr>
          <a:xfrm>
            <a:off x="15544800" y="7071360"/>
            <a:ext cx="12801600" cy="4572000"/>
          </a:xfrm>
        </p:spPr>
        <p:txBody>
          <a:bodyPr lIns="365760" tIns="182880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3" hasCustomPrompt="1"/>
          </p:nvPr>
        </p:nvSpPr>
        <p:spPr>
          <a:xfrm>
            <a:off x="15544800" y="11948160"/>
            <a:ext cx="12801600" cy="6172200"/>
          </a:xfrm>
        </p:spPr>
        <p:txBody>
          <a:bodyPr lIns="365760" tIns="182880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23" name="Content Placeholder 17"/>
          <p:cNvSpPr>
            <a:spLocks noGrp="1"/>
          </p:cNvSpPr>
          <p:nvPr>
            <p:ph sz="quarter" idx="28" hasCustomPrompt="1"/>
          </p:nvPr>
        </p:nvSpPr>
        <p:spPr>
          <a:xfrm>
            <a:off x="15544800" y="23469600"/>
            <a:ext cx="12801600" cy="1752600"/>
          </a:xfrm>
        </p:spPr>
        <p:txBody>
          <a:bodyPr tIns="182880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5544800" y="25831800"/>
            <a:ext cx="12801600" cy="1219200"/>
          </a:xfrm>
          <a:prstGeom prst="round1Rect">
            <a:avLst/>
          </a:prstGeom>
          <a:solidFill>
            <a:schemeClr val="accent6"/>
          </a:solidFill>
        </p:spPr>
        <p:txBody>
          <a:bodyPr lIns="365760" anchor="ctr">
            <a:noAutofit/>
          </a:bodyPr>
          <a:lstStyle>
            <a:lvl1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5" name="Content Placeholder 17"/>
          <p:cNvSpPr>
            <a:spLocks noGrp="1"/>
          </p:cNvSpPr>
          <p:nvPr>
            <p:ph sz="quarter" idx="30" hasCustomPrompt="1"/>
          </p:nvPr>
        </p:nvSpPr>
        <p:spPr>
          <a:xfrm>
            <a:off x="15544800" y="27057096"/>
            <a:ext cx="12801600" cy="4572000"/>
          </a:xfrm>
        </p:spPr>
        <p:txBody>
          <a:bodyPr lIns="365760" tIns="182880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29900881" y="5852160"/>
            <a:ext cx="12801600" cy="1219200"/>
          </a:xfrm>
          <a:prstGeom prst="round1Rect">
            <a:avLst/>
          </a:prstGeom>
          <a:solidFill>
            <a:schemeClr val="accent6"/>
          </a:solidFill>
        </p:spPr>
        <p:txBody>
          <a:bodyPr lIns="365760" anchor="ctr">
            <a:noAutofit/>
          </a:bodyPr>
          <a:lstStyle>
            <a:lvl1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7" name="Content Placeholder 17"/>
          <p:cNvSpPr>
            <a:spLocks noGrp="1"/>
          </p:cNvSpPr>
          <p:nvPr>
            <p:ph sz="quarter" idx="32" hasCustomPrompt="1"/>
          </p:nvPr>
        </p:nvSpPr>
        <p:spPr>
          <a:xfrm>
            <a:off x="29900881" y="7071360"/>
            <a:ext cx="12801600" cy="7315200"/>
          </a:xfrm>
        </p:spPr>
        <p:txBody>
          <a:bodyPr lIns="365760" tIns="182880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28" name="Content Placeholder 17"/>
          <p:cNvSpPr>
            <a:spLocks noGrp="1"/>
          </p:cNvSpPr>
          <p:nvPr>
            <p:ph sz="quarter" idx="33" hasCustomPrompt="1"/>
          </p:nvPr>
        </p:nvSpPr>
        <p:spPr>
          <a:xfrm>
            <a:off x="29900881" y="15837408"/>
            <a:ext cx="12801600" cy="7315200"/>
          </a:xfrm>
        </p:spPr>
        <p:txBody>
          <a:bodyPr lIns="365760" tIns="182880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34" hasCustomPrompt="1"/>
          </p:nvPr>
        </p:nvSpPr>
        <p:spPr>
          <a:xfrm>
            <a:off x="29900881" y="25831800"/>
            <a:ext cx="12801600" cy="1219200"/>
          </a:xfrm>
          <a:prstGeom prst="round1Rect">
            <a:avLst/>
          </a:prstGeom>
          <a:solidFill>
            <a:schemeClr val="accent1"/>
          </a:solidFill>
        </p:spPr>
        <p:txBody>
          <a:bodyPr lIns="365760" anchor="ctr">
            <a:noAutofit/>
          </a:bodyPr>
          <a:lstStyle>
            <a:lvl1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0" name="Content Placeholder 17"/>
          <p:cNvSpPr>
            <a:spLocks noGrp="1"/>
          </p:cNvSpPr>
          <p:nvPr>
            <p:ph sz="quarter" idx="35" hasCustomPrompt="1"/>
          </p:nvPr>
        </p:nvSpPr>
        <p:spPr>
          <a:xfrm>
            <a:off x="29900881" y="27057096"/>
            <a:ext cx="12801600" cy="4572000"/>
          </a:xfrm>
        </p:spPr>
        <p:txBody>
          <a:bodyPr lIns="365760" tIns="182880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32" name="Instructions"/>
          <p:cNvSpPr/>
          <p:nvPr userDrawn="1"/>
        </p:nvSpPr>
        <p:spPr>
          <a:xfrm>
            <a:off x="43891203" y="2552699"/>
            <a:ext cx="12447271" cy="32918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1" rIns="274321" rtlCol="0" anchor="t"/>
          <a:lstStyle/>
          <a:p>
            <a:pPr lvl="0">
              <a:spcBef>
                <a:spcPts val="1201"/>
              </a:spcBef>
            </a:pPr>
            <a:r>
              <a:rPr sz="9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Printing:</a:t>
            </a:r>
          </a:p>
          <a:p>
            <a:pPr lvl="0">
              <a:spcBef>
                <a:spcPts val="1201"/>
              </a:spcBef>
            </a:pPr>
            <a:r>
              <a:rPr lang="en-US" sz="6601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This poster is 48” wide by 36” high. It’s designed to be printed on a large-format printer.</a:t>
            </a:r>
          </a:p>
          <a:p>
            <a:pPr lvl="0">
              <a:spcBef>
                <a:spcPts val="300"/>
              </a:spcBef>
            </a:pPr>
            <a:endParaRPr sz="6001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  <a:p>
            <a:pPr lvl="0">
              <a:spcBef>
                <a:spcPts val="1201"/>
              </a:spcBef>
            </a:pPr>
            <a:r>
              <a:rPr sz="88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Customizing the Content:</a:t>
            </a:r>
          </a:p>
          <a:p>
            <a:pPr lvl="0">
              <a:spcBef>
                <a:spcPts val="1201"/>
              </a:spcBef>
            </a:pPr>
            <a:r>
              <a:rPr sz="6601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placeholders in this </a:t>
            </a:r>
            <a:r>
              <a:rPr lang="en-US" sz="6601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poster </a:t>
            </a:r>
            <a:r>
              <a:rPr sz="6601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are formatted for you. </a:t>
            </a:r>
            <a:r>
              <a:rPr lang="en-US" sz="6601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Type</a:t>
            </a:r>
            <a:r>
              <a:rPr lang="en-US" sz="6601" baseline="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in the placeholders </a:t>
            </a:r>
            <a:r>
              <a:rPr lang="en-US" sz="6601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to add text, or c</a:t>
            </a:r>
            <a:r>
              <a:rPr lang="en-US" sz="6601" baseline="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lick an icon to add a table, chart, SmartArt graphic, picture or multimedia file.</a:t>
            </a:r>
          </a:p>
          <a:p>
            <a:pPr lvl="0">
              <a:spcBef>
                <a:spcPts val="2400"/>
              </a:spcBef>
            </a:pPr>
            <a:r>
              <a:rPr lang="en-US" sz="6601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</a:t>
            </a:r>
            <a:r>
              <a:rPr sz="6601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o add or remove bullet points from text, just click the Bullets button on the Home tab.</a:t>
            </a:r>
          </a:p>
          <a:p>
            <a:pPr lvl="0">
              <a:spcBef>
                <a:spcPts val="2400"/>
              </a:spcBef>
            </a:pPr>
            <a:r>
              <a:rPr sz="6601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If you need more placeholders for titles, </a:t>
            </a:r>
            <a:r>
              <a:rPr lang="en-US" sz="6601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content</a:t>
            </a:r>
            <a:r>
              <a:rPr sz="6601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or body text, just make a copy of what you need and drag it into place. PowerPoint’s Smart Guides will help you align it with everything else.</a:t>
            </a:r>
          </a:p>
          <a:p>
            <a:pPr lvl="0">
              <a:spcBef>
                <a:spcPts val="2400"/>
              </a:spcBef>
            </a:pPr>
            <a:r>
              <a:rPr sz="6601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Want to use your own pictures instead of ours? No problem! Just </a:t>
            </a:r>
            <a:r>
              <a:rPr lang="en-US" sz="6601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right-</a:t>
            </a:r>
            <a:r>
              <a:rPr sz="6601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click a picture</a:t>
            </a:r>
            <a:r>
              <a:rPr lang="en-US" sz="6601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and choose Change Picture. Maintain the</a:t>
            </a:r>
            <a:r>
              <a:rPr lang="en-US" sz="6601" baseline="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proportion of pictures as you r</a:t>
            </a:r>
            <a:r>
              <a:rPr lang="en-US" sz="6601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esize</a:t>
            </a:r>
            <a:r>
              <a:rPr lang="en-US" sz="6601" baseline="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by dragging a corner.</a:t>
            </a:r>
            <a:endParaRPr sz="6601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077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9169" userDrawn="1">
          <p15:clr>
            <a:srgbClr val="A4A3A4"/>
          </p15:clr>
        </p15:guide>
        <p15:guide id="2" pos="18481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6400800" y="990600"/>
            <a:ext cx="31089600" cy="25145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6019802"/>
            <a:ext cx="31089600" cy="23629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3000" y="32114698"/>
            <a:ext cx="987552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A57DF-1C19-4726-AB84-014692BAD8F5}" type="datetimeFigureOut">
              <a:rPr lang="en-US" smtClean="0"/>
              <a:pPr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18522" y="32114698"/>
            <a:ext cx="21854161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872680" y="32114698"/>
            <a:ext cx="987552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4C631-C489-4C11-812F-2172FBEAE8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807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l" defTabSz="4389065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7194" indent="-457194" algn="l" defTabSz="4389065" rtl="0" eaLnBrk="1" latinLnBrk="0" hangingPunct="1">
        <a:lnSpc>
          <a:spcPct val="100000"/>
        </a:lnSpc>
        <a:spcBef>
          <a:spcPts val="1201"/>
        </a:spcBef>
        <a:buClr>
          <a:schemeClr val="accent2"/>
        </a:buClr>
        <a:buFont typeface="Arial" panose="020B0604020202020204" pitchFamily="34" charset="0"/>
        <a:buChar char="•"/>
        <a:defRPr sz="2801" kern="1200">
          <a:solidFill>
            <a:schemeClr val="tx1"/>
          </a:solidFill>
          <a:latin typeface="+mn-lt"/>
          <a:ea typeface="+mn-ea"/>
          <a:cs typeface="+mn-cs"/>
        </a:defRPr>
      </a:lvl1pPr>
      <a:lvl2pPr marL="1097266" indent="-457194" algn="l" defTabSz="4389065" rtl="0" eaLnBrk="1" latinLnBrk="0" hangingPunct="1">
        <a:lnSpc>
          <a:spcPct val="100000"/>
        </a:lnSpc>
        <a:spcBef>
          <a:spcPts val="1201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66" indent="-457194" algn="l" defTabSz="4389065" rtl="0" eaLnBrk="1" latinLnBrk="0" hangingPunct="1">
        <a:lnSpc>
          <a:spcPct val="100000"/>
        </a:lnSpc>
        <a:spcBef>
          <a:spcPts val="1201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66" indent="-457194" algn="l" defTabSz="4389065" rtl="0" eaLnBrk="1" latinLnBrk="0" hangingPunct="1">
        <a:lnSpc>
          <a:spcPct val="100000"/>
        </a:lnSpc>
        <a:spcBef>
          <a:spcPts val="1201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66" indent="-457194" algn="l" defTabSz="4389065" rtl="0" eaLnBrk="1" latinLnBrk="0" hangingPunct="1">
        <a:lnSpc>
          <a:spcPct val="100000"/>
        </a:lnSpc>
        <a:spcBef>
          <a:spcPts val="1201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66" indent="-457194" algn="l" defTabSz="4389065" rtl="0" eaLnBrk="1" latinLnBrk="0" hangingPunct="1">
        <a:lnSpc>
          <a:spcPct val="100000"/>
        </a:lnSpc>
        <a:spcBef>
          <a:spcPts val="1201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66" indent="-457194" algn="l" defTabSz="4389065" rtl="0" eaLnBrk="1" latinLnBrk="0" hangingPunct="1">
        <a:lnSpc>
          <a:spcPct val="100000"/>
        </a:lnSpc>
        <a:spcBef>
          <a:spcPts val="1201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66" indent="-457194" algn="l" defTabSz="4389065" rtl="0" eaLnBrk="1" latinLnBrk="0" hangingPunct="1">
        <a:lnSpc>
          <a:spcPct val="100000"/>
        </a:lnSpc>
        <a:spcBef>
          <a:spcPts val="1201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66" indent="-457194" algn="l" defTabSz="4389065" rtl="0" eaLnBrk="1" latinLnBrk="0" hangingPunct="1">
        <a:lnSpc>
          <a:spcPct val="100000"/>
        </a:lnSpc>
        <a:spcBef>
          <a:spcPts val="1201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065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33" algn="l" defTabSz="4389065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065" algn="l" defTabSz="4389065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598" algn="l" defTabSz="4389065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130" algn="l" defTabSz="4389065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663" algn="l" defTabSz="4389065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195" algn="l" defTabSz="4389065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728" algn="l" defTabSz="4389065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261" algn="l" defTabSz="4389065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721" userDrawn="1">
          <p15:clr>
            <a:srgbClr val="A4A3A4"/>
          </p15:clr>
        </p15:guide>
        <p15:guide id="3" pos="26929" userDrawn="1">
          <p15:clr>
            <a:srgbClr val="A4A3A4"/>
          </p15:clr>
        </p15:guide>
        <p15:guide id="4" pos="13824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3.wdp"/><Relationship Id="rId18" Type="http://schemas.openxmlformats.org/officeDocument/2006/relationships/image" Target="../media/image12.png"/><Relationship Id="rId3" Type="http://schemas.openxmlformats.org/officeDocument/2006/relationships/image" Target="../media/image2.jpeg"/><Relationship Id="rId21" Type="http://schemas.openxmlformats.org/officeDocument/2006/relationships/image" Target="../media/image15.png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17" Type="http://schemas.microsoft.com/office/2007/relationships/hdphoto" Target="../media/hdphoto5.wdp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20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microsoft.com/office/2007/relationships/hdphoto" Target="../media/hdphoto2.wdp"/><Relationship Id="rId5" Type="http://schemas.openxmlformats.org/officeDocument/2006/relationships/image" Target="../media/image4.png"/><Relationship Id="rId15" Type="http://schemas.microsoft.com/office/2007/relationships/hdphoto" Target="../media/hdphoto4.wdp"/><Relationship Id="rId23" Type="http://schemas.openxmlformats.org/officeDocument/2006/relationships/image" Target="../media/image17.jpeg"/><Relationship Id="rId10" Type="http://schemas.openxmlformats.org/officeDocument/2006/relationships/image" Target="../media/image8.png"/><Relationship Id="rId19" Type="http://schemas.openxmlformats.org/officeDocument/2006/relationships/image" Target="../media/image13.jpg"/><Relationship Id="rId4" Type="http://schemas.openxmlformats.org/officeDocument/2006/relationships/image" Target="../media/image3.png"/><Relationship Id="rId9" Type="http://schemas.microsoft.com/office/2007/relationships/hdphoto" Target="../media/hdphoto1.wdp"/><Relationship Id="rId14" Type="http://schemas.openxmlformats.org/officeDocument/2006/relationships/image" Target="../media/image10.png"/><Relationship Id="rId22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0" y="1"/>
            <a:ext cx="43891200" cy="6778168"/>
          </a:xfrm>
          <a:prstGeom prst="rect">
            <a:avLst/>
          </a:prstGeom>
          <a:solidFill>
            <a:srgbClr val="2F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 dirty="0" err="1">
              <a:latin typeface="Gandhi Sans" panose="02000000000000000000" pitchFamily="50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813958" y="306963"/>
            <a:ext cx="38263285" cy="3404884"/>
          </a:xfrm>
        </p:spPr>
        <p:txBody>
          <a:bodyPr>
            <a:noAutofit/>
          </a:bodyPr>
          <a:lstStyle/>
          <a:p>
            <a:pPr algn="ctr"/>
            <a:r>
              <a:rPr lang="en-US" sz="11500" dirty="0">
                <a:latin typeface="Gandhi Sans" panose="02000000000000000000" pitchFamily="50" charset="0"/>
                <a:cs typeface="Calibri" panose="020F0502020204030204" pitchFamily="34" charset="0"/>
              </a:rPr>
              <a:t>Breeding Bird Nesting Abundance in a Modified Twice-over Rest-rotation Grazing System</a:t>
            </a:r>
            <a:endParaRPr lang="en-US" sz="11500" dirty="0">
              <a:latin typeface="Gandhi Sans" panose="02000000000000000000" pitchFamily="50" charset="0"/>
            </a:endParaRP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6"/>
          </p:nvPr>
        </p:nvSpPr>
        <p:spPr>
          <a:xfrm>
            <a:off x="5303086" y="3898861"/>
            <a:ext cx="34445210" cy="1477329"/>
          </a:xfrm>
        </p:spPr>
        <p:txBody>
          <a:bodyPr/>
          <a:lstStyle/>
          <a:p>
            <a:pPr algn="ctr"/>
            <a:r>
              <a:rPr lang="en-US" sz="6000" dirty="0">
                <a:latin typeface="Gandhi Sans" panose="02000000000000000000" pitchFamily="50" charset="0"/>
              </a:rPr>
              <a:t>Justin Clarke</a:t>
            </a:r>
            <a:r>
              <a:rPr lang="en-US" sz="6000" baseline="30000" dirty="0">
                <a:latin typeface="Gandhi Sans" panose="02000000000000000000" pitchFamily="50" charset="0"/>
              </a:rPr>
              <a:t>1</a:t>
            </a:r>
            <a:r>
              <a:rPr lang="en-US" sz="6000" dirty="0">
                <a:latin typeface="Gandhi Sans" panose="02000000000000000000" pitchFamily="50" charset="0"/>
              </a:rPr>
              <a:t>, Torre Hovick</a:t>
            </a:r>
            <a:r>
              <a:rPr lang="en-US" sz="6000" baseline="30000" dirty="0">
                <a:latin typeface="Gandhi Sans" panose="02000000000000000000" pitchFamily="50" charset="0"/>
              </a:rPr>
              <a:t>1</a:t>
            </a:r>
            <a:r>
              <a:rPr lang="en-US" sz="6000" dirty="0">
                <a:latin typeface="Gandhi Sans" panose="02000000000000000000" pitchFamily="50" charset="0"/>
              </a:rPr>
              <a:t>, Kevin Sedivec</a:t>
            </a:r>
            <a:r>
              <a:rPr lang="en-US" sz="6000" baseline="30000" dirty="0">
                <a:latin typeface="Gandhi Sans" panose="02000000000000000000" pitchFamily="50" charset="0"/>
              </a:rPr>
              <a:t>1,2</a:t>
            </a:r>
            <a:r>
              <a:rPr lang="en-US" sz="6000" dirty="0">
                <a:latin typeface="Gandhi Sans" panose="02000000000000000000" pitchFamily="50" charset="0"/>
              </a:rPr>
              <a:t> , Ryan Limb</a:t>
            </a:r>
            <a:r>
              <a:rPr lang="en-US" sz="6000" baseline="30000" dirty="0">
                <a:latin typeface="Gandhi Sans" panose="02000000000000000000" pitchFamily="50" charset="0"/>
              </a:rPr>
              <a:t>1</a:t>
            </a:r>
            <a:r>
              <a:rPr lang="en-US" sz="6000" dirty="0">
                <a:latin typeface="Gandhi Sans" panose="02000000000000000000" pitchFamily="50" charset="0"/>
              </a:rPr>
              <a:t>, Jason Harmon</a:t>
            </a:r>
            <a:r>
              <a:rPr lang="en-US" sz="6000" baseline="30000" dirty="0">
                <a:latin typeface="Gandhi Sans" panose="02000000000000000000" pitchFamily="50" charset="0"/>
              </a:rPr>
              <a:t>1</a:t>
            </a:r>
            <a:r>
              <a:rPr lang="en-US" sz="6000" dirty="0">
                <a:latin typeface="Gandhi Sans" panose="02000000000000000000" pitchFamily="50" charset="0"/>
              </a:rPr>
              <a:t>, Ben Geaumont</a:t>
            </a:r>
            <a:r>
              <a:rPr lang="en-US" sz="6000" baseline="30000" dirty="0">
                <a:latin typeface="Gandhi Sans" panose="02000000000000000000" pitchFamily="50" charset="0"/>
              </a:rPr>
              <a:t>3</a:t>
            </a:r>
          </a:p>
          <a:p>
            <a:pPr algn="ctr"/>
            <a:endParaRPr lang="en-US" sz="6000" baseline="30000" dirty="0">
              <a:latin typeface="Gandhi Sans" panose="02000000000000000000" pitchFamily="50" charset="0"/>
            </a:endParaRPr>
          </a:p>
          <a:p>
            <a:pPr algn="ctr"/>
            <a:r>
              <a:rPr lang="en-US" sz="3600" baseline="30000" dirty="0">
                <a:latin typeface="Gandhi Sans" panose="02000000000000000000" pitchFamily="50" charset="0"/>
              </a:rPr>
              <a:t>1</a:t>
            </a:r>
            <a:r>
              <a:rPr lang="en-US" sz="3600" dirty="0">
                <a:latin typeface="Gandhi Sans" panose="02000000000000000000" pitchFamily="50" charset="0"/>
              </a:rPr>
              <a:t> School of Natural Resource Sciences, North Dakota State University, </a:t>
            </a:r>
            <a:r>
              <a:rPr lang="en-US" sz="3600" baseline="30000" dirty="0">
                <a:latin typeface="Gandhi Sans" panose="02000000000000000000" pitchFamily="50" charset="0"/>
              </a:rPr>
              <a:t>2</a:t>
            </a:r>
            <a:r>
              <a:rPr lang="en-US" sz="3600" dirty="0">
                <a:latin typeface="Gandhi Sans" panose="02000000000000000000" pitchFamily="50" charset="0"/>
              </a:rPr>
              <a:t> Central Grasslands Research Extension Center, </a:t>
            </a:r>
            <a:r>
              <a:rPr lang="en-US" sz="3600" baseline="30000" dirty="0">
                <a:latin typeface="Gandhi Sans" panose="02000000000000000000" pitchFamily="50" charset="0"/>
              </a:rPr>
              <a:t>3 </a:t>
            </a:r>
            <a:r>
              <a:rPr lang="en-US" sz="3600" dirty="0">
                <a:latin typeface="Gandhi Sans" panose="02000000000000000000" pitchFamily="50" charset="0"/>
              </a:rPr>
              <a:t>Hettinger Research Extension Center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-38445" y="7098374"/>
            <a:ext cx="13676798" cy="1584960"/>
          </a:xfrm>
          <a:solidFill>
            <a:srgbClr val="2F3841"/>
          </a:solidFill>
        </p:spPr>
        <p:txBody>
          <a:bodyPr/>
          <a:lstStyle/>
          <a:p>
            <a:pPr algn="ctr"/>
            <a:r>
              <a:rPr lang="en-US" sz="8000" dirty="0">
                <a:latin typeface="Gandhi Sans" panose="02000000000000000000" pitchFamily="50" charset="0"/>
              </a:rPr>
              <a:t>Background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26"/>
          </p:nvPr>
        </p:nvSpPr>
        <p:spPr>
          <a:xfrm>
            <a:off x="-38445" y="9007911"/>
            <a:ext cx="13643423" cy="7881892"/>
          </a:xfrm>
        </p:spPr>
        <p:txBody>
          <a:bodyPr>
            <a:noAutofit/>
          </a:bodyPr>
          <a:lstStyle/>
          <a:p>
            <a:pPr>
              <a:spcAft>
                <a:spcPts val="1800"/>
              </a:spcAft>
            </a:pPr>
            <a:r>
              <a:rPr lang="en-US" sz="3200" dirty="0">
                <a:latin typeface="Gandhi Sans" panose="02000000000000000000" pitchFamily="50" charset="0"/>
              </a:rPr>
              <a:t>Current management negatively influences avian diversity by creating homogenous landscapes through uniform grazing practices and altered or suppressed fire regimes.</a:t>
            </a:r>
            <a:endParaRPr lang="en-US" sz="1100" dirty="0">
              <a:latin typeface="Gandhi Sans" panose="02000000000000000000" pitchFamily="50" charset="0"/>
            </a:endParaRPr>
          </a:p>
          <a:p>
            <a:pPr>
              <a:spcAft>
                <a:spcPts val="1800"/>
              </a:spcAft>
            </a:pPr>
            <a:r>
              <a:rPr lang="en-US" sz="3200" dirty="0">
                <a:latin typeface="Gandhi Sans" panose="02000000000000000000" pitchFamily="50" charset="0"/>
              </a:rPr>
              <a:t>Research has shown that restoring disturbance regimes can increase heterogeneity which increases avian biodiversity.</a:t>
            </a:r>
            <a:endParaRPr lang="en-US" sz="1100" dirty="0">
              <a:latin typeface="Gandhi Sans" panose="02000000000000000000" pitchFamily="50" charset="0"/>
            </a:endParaRPr>
          </a:p>
          <a:p>
            <a:pPr>
              <a:spcAft>
                <a:spcPts val="1800"/>
              </a:spcAft>
            </a:pPr>
            <a:r>
              <a:rPr lang="en-US" sz="3200" dirty="0">
                <a:latin typeface="Gandhi Sans" panose="02000000000000000000" pitchFamily="50" charset="0"/>
              </a:rPr>
              <a:t>Fire and grazing interactions are effective at establishing heterogeneity, but many regions have a cultural aversion to fire which requires creative management practices to restore heterogeneity.</a:t>
            </a:r>
            <a:endParaRPr lang="en-US" sz="1100" dirty="0">
              <a:latin typeface="Gandhi Sans" panose="02000000000000000000" pitchFamily="50" charset="0"/>
            </a:endParaRPr>
          </a:p>
          <a:p>
            <a:pPr marL="249238" indent="0">
              <a:spcBef>
                <a:spcPts val="901"/>
              </a:spcBef>
              <a:buNone/>
            </a:pPr>
            <a:r>
              <a:rPr lang="en-US" sz="3600" b="1" dirty="0">
                <a:solidFill>
                  <a:schemeClr val="accent6"/>
                </a:solidFill>
                <a:latin typeface="Gandhi Sans" panose="02000000000000000000" pitchFamily="50" charset="0"/>
              </a:rPr>
              <a:t>OBJECTIVE: A modified twice-over </a:t>
            </a:r>
          </a:p>
          <a:p>
            <a:pPr marL="249238" indent="0">
              <a:spcBef>
                <a:spcPts val="901"/>
              </a:spcBef>
              <a:buNone/>
            </a:pPr>
            <a:r>
              <a:rPr lang="en-US" sz="3600" b="1" dirty="0">
                <a:solidFill>
                  <a:schemeClr val="accent6"/>
                </a:solidFill>
                <a:latin typeface="Gandhi Sans" panose="02000000000000000000" pitchFamily="50" charset="0"/>
              </a:rPr>
              <a:t>rest-rotation grazing system </a:t>
            </a:r>
          </a:p>
          <a:p>
            <a:pPr marL="249238" indent="0">
              <a:spcBef>
                <a:spcPts val="901"/>
              </a:spcBef>
              <a:buNone/>
            </a:pPr>
            <a:r>
              <a:rPr lang="en-US" sz="3600" b="1" dirty="0">
                <a:solidFill>
                  <a:schemeClr val="accent6"/>
                </a:solidFill>
                <a:latin typeface="Gandhi Sans" panose="02000000000000000000" pitchFamily="50" charset="0"/>
              </a:rPr>
              <a:t>should create structural heterogeneity </a:t>
            </a:r>
          </a:p>
          <a:p>
            <a:pPr marL="249238" indent="0">
              <a:spcBef>
                <a:spcPts val="901"/>
              </a:spcBef>
              <a:buNone/>
            </a:pPr>
            <a:r>
              <a:rPr lang="en-US" sz="3600" b="1" dirty="0">
                <a:solidFill>
                  <a:schemeClr val="accent6"/>
                </a:solidFill>
                <a:latin typeface="Gandhi Sans" panose="02000000000000000000" pitchFamily="50" charset="0"/>
              </a:rPr>
              <a:t>in vegetation which suits the habitat </a:t>
            </a:r>
          </a:p>
          <a:p>
            <a:pPr marL="249238" indent="0">
              <a:spcBef>
                <a:spcPts val="901"/>
              </a:spcBef>
              <a:buNone/>
            </a:pPr>
            <a:r>
              <a:rPr lang="en-US" sz="3600" b="1" dirty="0">
                <a:solidFill>
                  <a:schemeClr val="accent6"/>
                </a:solidFill>
                <a:latin typeface="Gandhi Sans" panose="02000000000000000000" pitchFamily="50" charset="0"/>
              </a:rPr>
              <a:t>needs of a variety of avian species, </a:t>
            </a:r>
          </a:p>
          <a:p>
            <a:pPr marL="249238" indent="0">
              <a:spcBef>
                <a:spcPts val="901"/>
              </a:spcBef>
              <a:buNone/>
            </a:pPr>
            <a:r>
              <a:rPr lang="en-US" sz="3600" b="1" dirty="0">
                <a:solidFill>
                  <a:schemeClr val="accent6"/>
                </a:solidFill>
                <a:latin typeface="Gandhi Sans" panose="02000000000000000000" pitchFamily="50" charset="0"/>
              </a:rPr>
              <a:t>thus increasing avian biodiversity.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0" y="18550513"/>
            <a:ext cx="13651912" cy="1584960"/>
          </a:xfrm>
          <a:solidFill>
            <a:srgbClr val="005622"/>
          </a:solidFill>
        </p:spPr>
        <p:txBody>
          <a:bodyPr/>
          <a:lstStyle/>
          <a:p>
            <a:pPr algn="ctr"/>
            <a:r>
              <a:rPr lang="en-US" sz="8000" dirty="0">
                <a:latin typeface="Gandhi Sans" panose="02000000000000000000" pitchFamily="50" charset="0"/>
              </a:rPr>
              <a:t>Methods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14176320" y="7098374"/>
            <a:ext cx="29676437" cy="1584960"/>
          </a:xfrm>
          <a:solidFill>
            <a:schemeClr val="accent6">
              <a:lumMod val="75000"/>
            </a:schemeClr>
          </a:solidFill>
        </p:spPr>
        <p:txBody>
          <a:bodyPr/>
          <a:lstStyle/>
          <a:p>
            <a:pPr algn="ctr"/>
            <a:r>
              <a:rPr lang="en-US" sz="8000" dirty="0">
                <a:latin typeface="Gandhi Sans" panose="02000000000000000000" pitchFamily="50" charset="0"/>
              </a:rPr>
              <a:t>Results</a:t>
            </a:r>
          </a:p>
        </p:txBody>
      </p:sp>
      <p:sp>
        <p:nvSpPr>
          <p:cNvPr id="105" name="Content Placeholder 13">
            <a:extLst>
              <a:ext uri="{FF2B5EF4-FFF2-40B4-BE49-F238E27FC236}">
                <a16:creationId xmlns:a16="http://schemas.microsoft.com/office/drawing/2014/main" id="{A7D2B7C3-4537-4267-8AAE-4357D9888D92}"/>
              </a:ext>
            </a:extLst>
          </p:cNvPr>
          <p:cNvSpPr txBox="1">
            <a:spLocks/>
          </p:cNvSpPr>
          <p:nvPr/>
        </p:nvSpPr>
        <p:spPr>
          <a:xfrm>
            <a:off x="38441" y="20458325"/>
            <a:ext cx="6270748" cy="5267405"/>
          </a:xfrm>
          <a:prstGeom prst="rect">
            <a:avLst/>
          </a:prstGeom>
        </p:spPr>
        <p:txBody>
          <a:bodyPr vert="horz" lIns="365760" tIns="182880" rIns="91440" bIns="45720" rtlCol="0">
            <a:noAutofit/>
          </a:bodyPr>
          <a:lstStyle>
            <a:lvl1pPr marL="457194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Gandhi Sans" panose="02000000000000000000" pitchFamily="50" charset="0"/>
              </a:rPr>
              <a:t>We conducted nest drags from late-May to mid-July</a:t>
            </a:r>
          </a:p>
          <a:p>
            <a:pPr lvl="1"/>
            <a:r>
              <a:rPr lang="en-US" sz="3200" dirty="0">
                <a:latin typeface="Gandhi Sans" panose="02000000000000000000" pitchFamily="50" charset="0"/>
              </a:rPr>
              <a:t>We used a 30m rope with cans tied every 5m</a:t>
            </a:r>
          </a:p>
          <a:p>
            <a:pPr lvl="1"/>
            <a:r>
              <a:rPr lang="en-US" sz="3200" dirty="0">
                <a:latin typeface="Gandhi Sans" panose="02000000000000000000" pitchFamily="50" charset="0"/>
              </a:rPr>
              <a:t>Dragging occurred between 0530 and 1100 </a:t>
            </a:r>
          </a:p>
          <a:p>
            <a:pPr lvl="1"/>
            <a:r>
              <a:rPr lang="en-US" sz="3200" dirty="0">
                <a:latin typeface="Gandhi Sans" panose="02000000000000000000" pitchFamily="50" charset="0"/>
              </a:rPr>
              <a:t>Each paddock was dragged 4 times</a:t>
            </a:r>
          </a:p>
          <a:p>
            <a:r>
              <a:rPr lang="en-US" sz="3200" dirty="0">
                <a:latin typeface="Gandhi Sans" panose="02000000000000000000" pitchFamily="50" charset="0"/>
              </a:rPr>
              <a:t>Stocking rates were maintained at 2.76 AUM/ha</a:t>
            </a:r>
          </a:p>
          <a:p>
            <a:pPr marL="640072" lvl="1" indent="0">
              <a:buNone/>
            </a:pPr>
            <a:endParaRPr lang="en-US" sz="2800" dirty="0">
              <a:latin typeface="Gandhi Sans" panose="02000000000000000000" pitchFamily="50" charset="0"/>
            </a:endParaRPr>
          </a:p>
        </p:txBody>
      </p:sp>
      <p:sp>
        <p:nvSpPr>
          <p:cNvPr id="114" name="Content Placeholder 13">
            <a:extLst>
              <a:ext uri="{FF2B5EF4-FFF2-40B4-BE49-F238E27FC236}">
                <a16:creationId xmlns:a16="http://schemas.microsoft.com/office/drawing/2014/main" id="{4A4A8974-ECC0-440B-A9A1-21EB7F9C08B8}"/>
              </a:ext>
            </a:extLst>
          </p:cNvPr>
          <p:cNvSpPr txBox="1">
            <a:spLocks/>
          </p:cNvSpPr>
          <p:nvPr/>
        </p:nvSpPr>
        <p:spPr>
          <a:xfrm>
            <a:off x="6824556" y="26511506"/>
            <a:ext cx="6818865" cy="6422515"/>
          </a:xfrm>
          <a:prstGeom prst="rect">
            <a:avLst/>
          </a:prstGeom>
        </p:spPr>
        <p:txBody>
          <a:bodyPr vert="horz" lIns="365760" tIns="182880" rIns="91440" bIns="45720" rtlCol="0">
            <a:normAutofit/>
          </a:bodyPr>
          <a:lstStyle>
            <a:lvl1pPr marL="457194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901"/>
              </a:spcBef>
              <a:buNone/>
            </a:pPr>
            <a:r>
              <a:rPr lang="en-US" sz="3200" b="1" dirty="0">
                <a:solidFill>
                  <a:schemeClr val="accent6"/>
                </a:solidFill>
                <a:latin typeface="Gandhi Sans" panose="02000000000000000000" pitchFamily="50" charset="0"/>
              </a:rPr>
              <a:t>Modified Twice-over Rest-rotation Grazing System</a:t>
            </a:r>
          </a:p>
          <a:p>
            <a:pPr marL="0" indent="0">
              <a:buNone/>
            </a:pPr>
            <a:r>
              <a:rPr lang="en-US" sz="3200" dirty="0">
                <a:latin typeface="Gandhi Sans" panose="02000000000000000000" pitchFamily="50" charset="0"/>
              </a:rPr>
              <a:t>Pastures are divided into four grazing intensities based on utilization</a:t>
            </a:r>
          </a:p>
          <a:p>
            <a:pPr lvl="1"/>
            <a:r>
              <a:rPr lang="en-US" sz="2799" dirty="0">
                <a:latin typeface="Gandhi Sans" panose="02000000000000000000" pitchFamily="50" charset="0"/>
              </a:rPr>
              <a:t>Light Intensity (20-40% utilization)</a:t>
            </a:r>
          </a:p>
          <a:p>
            <a:pPr lvl="1"/>
            <a:r>
              <a:rPr lang="en-US" sz="2799" dirty="0">
                <a:latin typeface="Gandhi Sans" panose="02000000000000000000" pitchFamily="50" charset="0"/>
              </a:rPr>
              <a:t>Full Intensity (40-60% utilization)</a:t>
            </a:r>
          </a:p>
          <a:p>
            <a:pPr lvl="1"/>
            <a:r>
              <a:rPr lang="en-US" sz="2799" dirty="0">
                <a:latin typeface="Gandhi Sans" panose="02000000000000000000" pitchFamily="50" charset="0"/>
              </a:rPr>
              <a:t>Heavy Intensity (60+% utilization)</a:t>
            </a:r>
          </a:p>
          <a:p>
            <a:pPr lvl="1"/>
            <a:r>
              <a:rPr lang="en-US" sz="2799" dirty="0">
                <a:latin typeface="Gandhi Sans" panose="02000000000000000000" pitchFamily="50" charset="0"/>
              </a:rPr>
              <a:t>Rested (0% utilization)</a:t>
            </a:r>
          </a:p>
          <a:p>
            <a:pPr marL="640072" lvl="1" indent="0">
              <a:buNone/>
            </a:pPr>
            <a:endParaRPr lang="en-US" sz="2799" dirty="0">
              <a:latin typeface="Gandhi Sans" panose="02000000000000000000" pitchFamily="50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>
              <a:latin typeface="Gandhi Sans" panose="02000000000000000000" pitchFamily="50" charset="0"/>
            </a:endParaRPr>
          </a:p>
        </p:txBody>
      </p:sp>
      <p:sp>
        <p:nvSpPr>
          <p:cNvPr id="101" name="Content Placeholder 13">
            <a:extLst>
              <a:ext uri="{FF2B5EF4-FFF2-40B4-BE49-F238E27FC236}">
                <a16:creationId xmlns:a16="http://schemas.microsoft.com/office/drawing/2014/main" id="{44C006D3-82B9-4A5E-B1F1-519CA0B96C79}"/>
              </a:ext>
            </a:extLst>
          </p:cNvPr>
          <p:cNvSpPr txBox="1">
            <a:spLocks/>
          </p:cNvSpPr>
          <p:nvPr/>
        </p:nvSpPr>
        <p:spPr>
          <a:xfrm>
            <a:off x="14369185" y="19305407"/>
            <a:ext cx="12237311" cy="2543867"/>
          </a:xfrm>
          <a:prstGeom prst="rect">
            <a:avLst/>
          </a:prstGeom>
        </p:spPr>
        <p:txBody>
          <a:bodyPr vert="horz" lIns="365760" tIns="182880" rIns="91440" bIns="45720" rtlCol="0">
            <a:noAutofit/>
          </a:bodyPr>
          <a:lstStyle>
            <a:lvl1pPr marL="457194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latin typeface="Gandhi Sans" panose="02000000000000000000" pitchFamily="50" charset="0"/>
              </a:rPr>
              <a:t>The ordination shows differences in avian nesting abundance between paddock treatments where more distant points are more dissimilar. Species are overlaid; longer arrows indicate environmental factors that more strongly differentiate the sites. Ellipses show 95% confidence intervals.</a:t>
            </a:r>
          </a:p>
        </p:txBody>
      </p:sp>
      <p:sp>
        <p:nvSpPr>
          <p:cNvPr id="102" name="Content Placeholder 13">
            <a:extLst>
              <a:ext uri="{FF2B5EF4-FFF2-40B4-BE49-F238E27FC236}">
                <a16:creationId xmlns:a16="http://schemas.microsoft.com/office/drawing/2014/main" id="{117913F1-462B-4D09-B89B-BB971BB9CA3E}"/>
              </a:ext>
            </a:extLst>
          </p:cNvPr>
          <p:cNvSpPr txBox="1">
            <a:spLocks/>
          </p:cNvSpPr>
          <p:nvPr/>
        </p:nvSpPr>
        <p:spPr>
          <a:xfrm>
            <a:off x="27136827" y="19866837"/>
            <a:ext cx="16715930" cy="2109518"/>
          </a:xfrm>
          <a:prstGeom prst="rect">
            <a:avLst/>
          </a:prstGeom>
        </p:spPr>
        <p:txBody>
          <a:bodyPr vert="horz" lIns="365760" tIns="182880" rIns="91440" bIns="45720" rtlCol="0">
            <a:normAutofit/>
          </a:bodyPr>
          <a:lstStyle>
            <a:lvl1pPr marL="457194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200" dirty="0">
                <a:latin typeface="Gandhi Sans" panose="02000000000000000000" pitchFamily="50" charset="0"/>
              </a:rPr>
              <a:t>The stacked bar plot shows the number of nesting individuals in each treatment. Nesting species are divided up into facultative grassland birds and  obligate grassland birds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200" dirty="0">
                <a:latin typeface="Gandhi Sans" panose="02000000000000000000" pitchFamily="50" charset="0"/>
              </a:rPr>
              <a:t>(Vickery et al. 1999).</a:t>
            </a:r>
          </a:p>
        </p:txBody>
      </p:sp>
      <p:sp>
        <p:nvSpPr>
          <p:cNvPr id="64" name="Text Placeholder 20">
            <a:extLst>
              <a:ext uri="{FF2B5EF4-FFF2-40B4-BE49-F238E27FC236}">
                <a16:creationId xmlns:a16="http://schemas.microsoft.com/office/drawing/2014/main" id="{C00053BA-4550-4576-B8AF-DD8050EF22AE}"/>
              </a:ext>
            </a:extLst>
          </p:cNvPr>
          <p:cNvSpPr txBox="1">
            <a:spLocks/>
          </p:cNvSpPr>
          <p:nvPr/>
        </p:nvSpPr>
        <p:spPr>
          <a:xfrm>
            <a:off x="14206277" y="22174941"/>
            <a:ext cx="29684923" cy="1581912"/>
          </a:xfrm>
          <a:prstGeom prst="round1Rect">
            <a:avLst/>
          </a:prstGeom>
          <a:solidFill>
            <a:srgbClr val="2F3841"/>
          </a:solidFill>
        </p:spPr>
        <p:txBody>
          <a:bodyPr vert="horz" lIns="365760" tIns="45720" rIns="91440" bIns="45720" rtlCol="0" anchor="ctr">
            <a:noAutofit/>
          </a:bodyPr>
          <a:lstStyle>
            <a:lvl1pPr marL="0" indent="0" algn="l" defTabSz="4389065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001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4389065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001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l" defTabSz="4389065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001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l" defTabSz="4389065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001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 algn="l" defTabSz="4389065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001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0" indent="0" algn="l" defTabSz="4389065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001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6pPr>
            <a:lvl7pPr marL="0" indent="0" algn="l" defTabSz="4389065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001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7pPr>
            <a:lvl8pPr marL="0" indent="0" algn="l" defTabSz="4389065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001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8pPr>
            <a:lvl9pPr marL="0" indent="0" algn="l" defTabSz="4389065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001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ctr"/>
            <a:r>
              <a:rPr lang="en-US" sz="8000" dirty="0">
                <a:latin typeface="Gandhi Sans" panose="02000000000000000000" pitchFamily="50" charset="0"/>
              </a:rPr>
              <a:t>Implications/Future Objectives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12CED47-34AA-408F-AED9-2272777152A5}"/>
              </a:ext>
            </a:extLst>
          </p:cNvPr>
          <p:cNvGrpSpPr/>
          <p:nvPr/>
        </p:nvGrpSpPr>
        <p:grpSpPr>
          <a:xfrm>
            <a:off x="14214763" y="10276380"/>
            <a:ext cx="12170793" cy="9029027"/>
            <a:chOff x="14214763" y="10095108"/>
            <a:chExt cx="12170793" cy="9029027"/>
          </a:xfrm>
        </p:grpSpPr>
        <p:pic>
          <p:nvPicPr>
            <p:cNvPr id="34" name="Picture 33" descr="Chart, bubble chart&#10;&#10;Description automatically generated">
              <a:extLst>
                <a:ext uri="{FF2B5EF4-FFF2-40B4-BE49-F238E27FC236}">
                  <a16:creationId xmlns:a16="http://schemas.microsoft.com/office/drawing/2014/main" id="{7B5C7BF0-B031-4F11-B885-CAD2055A98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54" t="228" r="23052" b="908"/>
            <a:stretch/>
          </p:blipFill>
          <p:spPr>
            <a:xfrm>
              <a:off x="14214763" y="10095108"/>
              <a:ext cx="9029310" cy="9029027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C4AF239-B3BA-4A7C-8523-1437EBA0579C}"/>
                </a:ext>
              </a:extLst>
            </p:cNvPr>
            <p:cNvGrpSpPr/>
            <p:nvPr/>
          </p:nvGrpSpPr>
          <p:grpSpPr>
            <a:xfrm>
              <a:off x="23908313" y="14678992"/>
              <a:ext cx="2477243" cy="3684435"/>
              <a:chOff x="22740441" y="28205767"/>
              <a:chExt cx="2477243" cy="3684435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7911D8C7-95D3-419C-88E9-2A47FC19A6AF}"/>
                  </a:ext>
                </a:extLst>
              </p:cNvPr>
              <p:cNvSpPr/>
              <p:nvPr/>
            </p:nvSpPr>
            <p:spPr>
              <a:xfrm>
                <a:off x="22740441" y="30256967"/>
                <a:ext cx="972424" cy="610815"/>
              </a:xfrm>
              <a:prstGeom prst="rect">
                <a:avLst/>
              </a:prstGeom>
              <a:solidFill>
                <a:srgbClr val="CC002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6000" dirty="0" err="1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16BF523F-4CFF-4465-B418-E16F3E1DF08D}"/>
                  </a:ext>
                </a:extLst>
              </p:cNvPr>
              <p:cNvSpPr/>
              <p:nvPr/>
            </p:nvSpPr>
            <p:spPr>
              <a:xfrm>
                <a:off x="22740441" y="29231367"/>
                <a:ext cx="972424" cy="610815"/>
              </a:xfrm>
              <a:prstGeom prst="rect">
                <a:avLst/>
              </a:prstGeom>
              <a:solidFill>
                <a:srgbClr val="00CC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6000" dirty="0" err="1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F8952168-70BE-4AFD-9743-9643F33F01DD}"/>
                  </a:ext>
                </a:extLst>
              </p:cNvPr>
              <p:cNvSpPr/>
              <p:nvPr/>
            </p:nvSpPr>
            <p:spPr>
              <a:xfrm>
                <a:off x="22740441" y="28205767"/>
                <a:ext cx="972424" cy="610815"/>
              </a:xfrm>
              <a:prstGeom prst="rect">
                <a:avLst/>
              </a:prstGeom>
              <a:solidFill>
                <a:srgbClr val="F2E30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6000" dirty="0" err="1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4B3D4EA-9AC5-4ED4-9121-14864B0F6493}"/>
                  </a:ext>
                </a:extLst>
              </p:cNvPr>
              <p:cNvSpPr txBox="1"/>
              <p:nvPr/>
            </p:nvSpPr>
            <p:spPr>
              <a:xfrm>
                <a:off x="23695848" y="29263645"/>
                <a:ext cx="15087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3200" dirty="0">
                    <a:latin typeface="Gandhi Sans" panose="02000000000000000000" pitchFamily="50" charset="0"/>
                  </a:rPr>
                  <a:t>Full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4AE84C8-C026-42B0-A041-59AF63EBEDF9}"/>
                  </a:ext>
                </a:extLst>
              </p:cNvPr>
              <p:cNvSpPr txBox="1"/>
              <p:nvPr/>
            </p:nvSpPr>
            <p:spPr>
              <a:xfrm>
                <a:off x="23708924" y="28238105"/>
                <a:ext cx="15087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3200" dirty="0">
                    <a:latin typeface="Gandhi Sans" panose="02000000000000000000" pitchFamily="50" charset="0"/>
                  </a:rPr>
                  <a:t>Heavy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8ADA9098-24FA-4F5D-B523-1D378B946219}"/>
                  </a:ext>
                </a:extLst>
              </p:cNvPr>
              <p:cNvSpPr txBox="1"/>
              <p:nvPr/>
            </p:nvSpPr>
            <p:spPr>
              <a:xfrm>
                <a:off x="23708924" y="30270530"/>
                <a:ext cx="15087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3200" dirty="0">
                    <a:latin typeface="Gandhi Sans" panose="02000000000000000000" pitchFamily="50" charset="0"/>
                  </a:rPr>
                  <a:t>Light</a:t>
                </a: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C9B539B3-9EFB-4D03-B942-31E9610469B7}"/>
                  </a:ext>
                </a:extLst>
              </p:cNvPr>
              <p:cNvSpPr/>
              <p:nvPr/>
            </p:nvSpPr>
            <p:spPr>
              <a:xfrm>
                <a:off x="22740441" y="31279387"/>
                <a:ext cx="972424" cy="610815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6000" dirty="0" err="1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09DA1876-FAB3-4647-925A-D8D7F112FB16}"/>
                  </a:ext>
                </a:extLst>
              </p:cNvPr>
              <p:cNvSpPr txBox="1"/>
              <p:nvPr/>
            </p:nvSpPr>
            <p:spPr>
              <a:xfrm>
                <a:off x="23712865" y="31305427"/>
                <a:ext cx="15048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3200" dirty="0">
                    <a:latin typeface="Gandhi Sans" panose="02000000000000000000" pitchFamily="50" charset="0"/>
                  </a:rPr>
                  <a:t>Rest</a:t>
                </a:r>
              </a:p>
            </p:txBody>
          </p:sp>
        </p:grpSp>
      </p:grpSp>
      <p:graphicFrame>
        <p:nvGraphicFramePr>
          <p:cNvPr id="116" name="Table 115">
            <a:extLst>
              <a:ext uri="{FF2B5EF4-FFF2-40B4-BE49-F238E27FC236}">
                <a16:creationId xmlns:a16="http://schemas.microsoft.com/office/drawing/2014/main" id="{F17A52CF-4D29-4888-B98D-EAC66778DA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68442"/>
              </p:ext>
            </p:extLst>
          </p:nvPr>
        </p:nvGraphicFramePr>
        <p:xfrm>
          <a:off x="23529746" y="10361754"/>
          <a:ext cx="6145321" cy="38403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1452">
                  <a:extLst>
                    <a:ext uri="{9D8B030D-6E8A-4147-A177-3AD203B41FA5}">
                      <a16:colId xmlns:a16="http://schemas.microsoft.com/office/drawing/2014/main" val="1443779450"/>
                    </a:ext>
                  </a:extLst>
                </a:gridCol>
                <a:gridCol w="2903869">
                  <a:extLst>
                    <a:ext uri="{9D8B030D-6E8A-4147-A177-3AD203B41FA5}">
                      <a16:colId xmlns:a16="http://schemas.microsoft.com/office/drawing/2014/main" val="96739385"/>
                    </a:ext>
                  </a:extLst>
                </a:gridCol>
              </a:tblGrid>
              <a:tr h="1095981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Gandhi Sans" panose="02000000000000000000" pitchFamily="50" charset="0"/>
                        </a:rPr>
                        <a:t>Treatment</a:t>
                      </a:r>
                    </a:p>
                  </a:txBody>
                  <a:tcPr marL="102277" marR="102277" marT="51139" marB="51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Gandhi Sans" panose="02000000000000000000" pitchFamily="50" charset="0"/>
                        </a:rPr>
                        <a:t>Avian Nesting Richness</a:t>
                      </a:r>
                    </a:p>
                  </a:txBody>
                  <a:tcPr marL="102277" marR="102277" marT="51139" marB="51139" anchor="ctr"/>
                </a:tc>
                <a:extLst>
                  <a:ext uri="{0D108BD9-81ED-4DB2-BD59-A6C34878D82A}">
                    <a16:rowId xmlns:a16="http://schemas.microsoft.com/office/drawing/2014/main" val="4197480123"/>
                  </a:ext>
                </a:extLst>
              </a:tr>
              <a:tr h="6861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Gandhi Sans" panose="02000000000000000000" pitchFamily="50" charset="0"/>
                        </a:rPr>
                        <a:t>Heavy</a:t>
                      </a:r>
                    </a:p>
                  </a:txBody>
                  <a:tcPr marL="102277" marR="102277" marT="51139" marB="51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Gandhi Sans" panose="02000000000000000000" pitchFamily="50" charset="0"/>
                        </a:rPr>
                        <a:t>10</a:t>
                      </a:r>
                    </a:p>
                  </a:txBody>
                  <a:tcPr marL="102277" marR="102277" marT="51139" marB="51139" anchor="ctr"/>
                </a:tc>
                <a:extLst>
                  <a:ext uri="{0D108BD9-81ED-4DB2-BD59-A6C34878D82A}">
                    <a16:rowId xmlns:a16="http://schemas.microsoft.com/office/drawing/2014/main" val="3231589485"/>
                  </a:ext>
                </a:extLst>
              </a:tr>
              <a:tr h="6861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Gandhi Sans" panose="02000000000000000000" pitchFamily="50" charset="0"/>
                        </a:rPr>
                        <a:t>Full</a:t>
                      </a:r>
                    </a:p>
                  </a:txBody>
                  <a:tcPr marL="102277" marR="102277" marT="51139" marB="51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Gandhi Sans" panose="02000000000000000000" pitchFamily="50" charset="0"/>
                        </a:rPr>
                        <a:t>18</a:t>
                      </a:r>
                    </a:p>
                  </a:txBody>
                  <a:tcPr marL="102277" marR="102277" marT="51139" marB="51139" anchor="ctr"/>
                </a:tc>
                <a:extLst>
                  <a:ext uri="{0D108BD9-81ED-4DB2-BD59-A6C34878D82A}">
                    <a16:rowId xmlns:a16="http://schemas.microsoft.com/office/drawing/2014/main" val="204824756"/>
                  </a:ext>
                </a:extLst>
              </a:tr>
              <a:tr h="6861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Gandhi Sans" panose="02000000000000000000" pitchFamily="50" charset="0"/>
                        </a:rPr>
                        <a:t>Light</a:t>
                      </a:r>
                    </a:p>
                  </a:txBody>
                  <a:tcPr marL="102277" marR="102277" marT="51139" marB="51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Gandhi Sans" panose="02000000000000000000" pitchFamily="50" charset="0"/>
                        </a:rPr>
                        <a:t>19</a:t>
                      </a:r>
                    </a:p>
                  </a:txBody>
                  <a:tcPr marL="102277" marR="102277" marT="51139" marB="51139" anchor="ctr"/>
                </a:tc>
                <a:extLst>
                  <a:ext uri="{0D108BD9-81ED-4DB2-BD59-A6C34878D82A}">
                    <a16:rowId xmlns:a16="http://schemas.microsoft.com/office/drawing/2014/main" val="1008214095"/>
                  </a:ext>
                </a:extLst>
              </a:tr>
              <a:tr h="6861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Gandhi Sans" panose="02000000000000000000" pitchFamily="50" charset="0"/>
                        </a:rPr>
                        <a:t>Rest</a:t>
                      </a:r>
                    </a:p>
                  </a:txBody>
                  <a:tcPr marL="102277" marR="102277" marT="51139" marB="51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Gandhi Sans" panose="02000000000000000000" pitchFamily="50" charset="0"/>
                        </a:rPr>
                        <a:t>12</a:t>
                      </a:r>
                    </a:p>
                  </a:txBody>
                  <a:tcPr marL="102277" marR="102277" marT="51139" marB="51139" anchor="ctr"/>
                </a:tc>
                <a:extLst>
                  <a:ext uri="{0D108BD9-81ED-4DB2-BD59-A6C34878D82A}">
                    <a16:rowId xmlns:a16="http://schemas.microsoft.com/office/drawing/2014/main" val="532121279"/>
                  </a:ext>
                </a:extLst>
              </a:tr>
            </a:tbl>
          </a:graphicData>
        </a:graphic>
      </p:graphicFrame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76A1C61D-D5F6-43F6-AE62-E074188F86F0}"/>
              </a:ext>
            </a:extLst>
          </p:cNvPr>
          <p:cNvCxnSpPr>
            <a:cxnSpLocks/>
          </p:cNvCxnSpPr>
          <p:nvPr/>
        </p:nvCxnSpPr>
        <p:spPr>
          <a:xfrm>
            <a:off x="13907337" y="6778169"/>
            <a:ext cx="0" cy="2614023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Content Placeholder 12">
            <a:extLst>
              <a:ext uri="{FF2B5EF4-FFF2-40B4-BE49-F238E27FC236}">
                <a16:creationId xmlns:a16="http://schemas.microsoft.com/office/drawing/2014/main" id="{39978DE9-6AC4-40D7-8B0E-85B4751CFBEC}"/>
              </a:ext>
            </a:extLst>
          </p:cNvPr>
          <p:cNvSpPr txBox="1">
            <a:spLocks/>
          </p:cNvSpPr>
          <p:nvPr/>
        </p:nvSpPr>
        <p:spPr>
          <a:xfrm>
            <a:off x="24212571" y="24207366"/>
            <a:ext cx="12612811" cy="7476690"/>
          </a:xfrm>
          <a:prstGeom prst="rect">
            <a:avLst/>
          </a:prstGeom>
        </p:spPr>
        <p:txBody>
          <a:bodyPr vert="horz" lIns="365760" tIns="182880" rIns="91440" bIns="45720" rtlCol="0">
            <a:noAutofit/>
          </a:bodyPr>
          <a:lstStyle>
            <a:lvl1pPr marL="457194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r>
              <a:rPr lang="en-US" sz="3600" dirty="0">
                <a:latin typeface="Gandhi Sans" panose="02000000000000000000" pitchFamily="50" charset="0"/>
              </a:rPr>
              <a:t>Variation in grazing intensity influences grassland bird nesting communities.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latin typeface="Gandhi Sans" panose="02000000000000000000" pitchFamily="50" charset="0"/>
              </a:rPr>
              <a:t>These results are preliminary and based on data collected during a period of extreme drought.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latin typeface="Gandhi Sans" panose="02000000000000000000" pitchFamily="50" charset="0"/>
              </a:rPr>
              <a:t>Research will continue for several years examining the impacts of a modified twice-over rest-rotation grazing system on nesting success.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latin typeface="Gandhi Sans" panose="02000000000000000000" pitchFamily="50" charset="0"/>
              </a:rPr>
              <a:t>These results have the potential to establish an alternative to fire-based management for vegetation structural heterogeneity utilizing a modified twice-over rest-rotation grazing system.</a:t>
            </a:r>
          </a:p>
          <a:p>
            <a:pPr marL="0" indent="0">
              <a:buNone/>
            </a:pPr>
            <a:r>
              <a:rPr lang="en-US" sz="2400" dirty="0">
                <a:latin typeface="Gandhi Sans" panose="02000000000000000000" pitchFamily="50" charset="0"/>
              </a:rPr>
              <a:t>Partial funding comes from the NDSU College of Graduate and Interdisciplinary Studies.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Gandhi Sans" panose="02000000000000000000" charset="0"/>
              </a:rPr>
              <a:t>contact information: justin.r.clarke@ndsu.edu</a:t>
            </a:r>
          </a:p>
          <a:p>
            <a:pPr marL="0" indent="0">
              <a:spcAft>
                <a:spcPts val="1800"/>
              </a:spcAft>
              <a:buNone/>
            </a:pPr>
            <a:endParaRPr lang="en-US" sz="2400" dirty="0">
              <a:latin typeface="Gandhi Sans" panose="02000000000000000000" pitchFamily="50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9A3884C-8574-4208-A83E-B21B8201C44F}"/>
              </a:ext>
            </a:extLst>
          </p:cNvPr>
          <p:cNvGrpSpPr/>
          <p:nvPr/>
        </p:nvGrpSpPr>
        <p:grpSpPr>
          <a:xfrm>
            <a:off x="-8767330" y="23087050"/>
            <a:ext cx="6026719" cy="5537745"/>
            <a:chOff x="-8462734" y="17279709"/>
            <a:chExt cx="6026719" cy="5537745"/>
          </a:xfrm>
        </p:grpSpPr>
        <p:sp>
          <p:nvSpPr>
            <p:cNvPr id="131" name="Text Placeholder 15">
              <a:extLst>
                <a:ext uri="{FF2B5EF4-FFF2-40B4-BE49-F238E27FC236}">
                  <a16:creationId xmlns:a16="http://schemas.microsoft.com/office/drawing/2014/main" id="{90EE1E1B-6703-46CB-862C-5954BD5EAB59}"/>
                </a:ext>
              </a:extLst>
            </p:cNvPr>
            <p:cNvSpPr txBox="1">
              <a:spLocks/>
            </p:cNvSpPr>
            <p:nvPr/>
          </p:nvSpPr>
          <p:spPr>
            <a:xfrm>
              <a:off x="-8462734" y="17279709"/>
              <a:ext cx="6026719" cy="1581912"/>
            </a:xfrm>
            <a:prstGeom prst="round1Rect">
              <a:avLst/>
            </a:prstGeom>
            <a:solidFill>
              <a:srgbClr val="2F3841"/>
            </a:solidFill>
          </p:spPr>
          <p:txBody>
            <a:bodyPr vert="horz" lIns="365760" tIns="45720" rIns="91440" bIns="45720" rtlCol="0" anchor="ctr">
              <a:noAutofit/>
            </a:bodyPr>
            <a:lstStyle>
              <a:lvl1pPr marL="0" indent="0" algn="l" defTabSz="4389065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2"/>
                </a:buClr>
                <a:buFont typeface="Arial" panose="020B0604020202020204" pitchFamily="34" charset="0"/>
                <a:buNone/>
                <a:defRPr sz="6001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4389065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2"/>
                </a:buClr>
                <a:buFont typeface="Arial" panose="020B0604020202020204" pitchFamily="34" charset="0"/>
                <a:buNone/>
                <a:defRPr sz="6001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0" indent="0" algn="l" defTabSz="4389065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2"/>
                </a:buClr>
                <a:buFont typeface="Arial" panose="020B0604020202020204" pitchFamily="34" charset="0"/>
                <a:buNone/>
                <a:defRPr sz="6001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0" indent="0" algn="l" defTabSz="4389065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2"/>
                </a:buClr>
                <a:buFont typeface="Arial" panose="020B0604020202020204" pitchFamily="34" charset="0"/>
                <a:buNone/>
                <a:defRPr sz="6001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0" indent="0" algn="l" defTabSz="4389065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2"/>
                </a:buClr>
                <a:buFont typeface="Arial" panose="020B0604020202020204" pitchFamily="34" charset="0"/>
                <a:buNone/>
                <a:defRPr sz="6001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0" indent="0" algn="l" defTabSz="4389065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2"/>
                </a:buClr>
                <a:buFont typeface="Arial" panose="020B0604020202020204" pitchFamily="34" charset="0"/>
                <a:buNone/>
                <a:defRPr sz="6001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4389065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2"/>
                </a:buClr>
                <a:buFont typeface="Arial" panose="020B0604020202020204" pitchFamily="34" charset="0"/>
                <a:buNone/>
                <a:defRPr sz="6001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4389065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2"/>
                </a:buClr>
                <a:buFont typeface="Arial" panose="020B0604020202020204" pitchFamily="34" charset="0"/>
                <a:buNone/>
                <a:defRPr sz="6001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4389065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2"/>
                </a:buClr>
                <a:buFont typeface="Arial" panose="020B0604020202020204" pitchFamily="34" charset="0"/>
                <a:buNone/>
                <a:defRPr sz="6001" kern="1200" cap="all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4000" dirty="0">
                  <a:latin typeface="Gandhi Sans" panose="02000000000000000000" pitchFamily="50" charset="0"/>
                </a:rPr>
                <a:t>References</a:t>
              </a:r>
            </a:p>
          </p:txBody>
        </p:sp>
        <p:sp>
          <p:nvSpPr>
            <p:cNvPr id="133" name="Content Placeholder 12">
              <a:extLst>
                <a:ext uri="{FF2B5EF4-FFF2-40B4-BE49-F238E27FC236}">
                  <a16:creationId xmlns:a16="http://schemas.microsoft.com/office/drawing/2014/main" id="{4836CAEB-9E93-4808-A05B-390E052A6A64}"/>
                </a:ext>
              </a:extLst>
            </p:cNvPr>
            <p:cNvSpPr txBox="1">
              <a:spLocks/>
            </p:cNvSpPr>
            <p:nvPr/>
          </p:nvSpPr>
          <p:spPr>
            <a:xfrm>
              <a:off x="-8462734" y="19129760"/>
              <a:ext cx="5905476" cy="3687694"/>
            </a:xfrm>
            <a:prstGeom prst="rect">
              <a:avLst/>
            </a:prstGeom>
          </p:spPr>
          <p:txBody>
            <a:bodyPr vert="horz" lIns="365760" tIns="182880" rIns="91440" bIns="45720" rtlCol="0">
              <a:noAutofit/>
            </a:bodyPr>
            <a:lstStyle>
              <a:lvl1pPr marL="457194" indent="-457194" algn="l" defTabSz="4389065" rtl="0" eaLnBrk="1" latinLnBrk="0" hangingPunct="1">
                <a:lnSpc>
                  <a:spcPct val="100000"/>
                </a:lnSpc>
                <a:spcBef>
                  <a:spcPts val="1201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2801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097266" indent="-457194" algn="l" defTabSz="4389065" rtl="0" eaLnBrk="1" latinLnBrk="0" hangingPunct="1">
                <a:lnSpc>
                  <a:spcPct val="100000"/>
                </a:lnSpc>
                <a:spcBef>
                  <a:spcPts val="1201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97266" indent="-457194" algn="l" defTabSz="4389065" rtl="0" eaLnBrk="1" latinLnBrk="0" hangingPunct="1">
                <a:lnSpc>
                  <a:spcPct val="100000"/>
                </a:lnSpc>
                <a:spcBef>
                  <a:spcPts val="1201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97266" indent="-457194" algn="l" defTabSz="4389065" rtl="0" eaLnBrk="1" latinLnBrk="0" hangingPunct="1">
                <a:lnSpc>
                  <a:spcPct val="100000"/>
                </a:lnSpc>
                <a:spcBef>
                  <a:spcPts val="1201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97266" indent="-457194" algn="l" defTabSz="4389065" rtl="0" eaLnBrk="1" latinLnBrk="0" hangingPunct="1">
                <a:lnSpc>
                  <a:spcPct val="100000"/>
                </a:lnSpc>
                <a:spcBef>
                  <a:spcPts val="1201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97266" indent="-457194" algn="l" defTabSz="4389065" rtl="0" eaLnBrk="1" latinLnBrk="0" hangingPunct="1">
                <a:lnSpc>
                  <a:spcPct val="100000"/>
                </a:lnSpc>
                <a:spcBef>
                  <a:spcPts val="1201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266" indent="-457194" algn="l" defTabSz="4389065" rtl="0" eaLnBrk="1" latinLnBrk="0" hangingPunct="1">
                <a:lnSpc>
                  <a:spcPct val="100000"/>
                </a:lnSpc>
                <a:spcBef>
                  <a:spcPts val="1201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097266" indent="-457194" algn="l" defTabSz="4389065" rtl="0" eaLnBrk="1" latinLnBrk="0" hangingPunct="1">
                <a:lnSpc>
                  <a:spcPct val="100000"/>
                </a:lnSpc>
                <a:spcBef>
                  <a:spcPts val="1201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097266" indent="-457194" algn="l" defTabSz="4389065" rtl="0" eaLnBrk="1" latinLnBrk="0" hangingPunct="1">
                <a:lnSpc>
                  <a:spcPct val="100000"/>
                </a:lnSpc>
                <a:spcBef>
                  <a:spcPts val="1201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dirty="0" err="1">
                  <a:latin typeface="Gandhi Sans" panose="02000000000000000000" charset="0"/>
                </a:rPr>
                <a:t>Fuhlendorf</a:t>
              </a:r>
              <a:r>
                <a:rPr lang="en-US" sz="1200" dirty="0">
                  <a:latin typeface="Gandhi Sans" panose="02000000000000000000" charset="0"/>
                </a:rPr>
                <a:t> SD, Engle DM (2001) Restoring heterogeneity on rangelands: Ecosystem management based on evolutionary grazing patterns. Bioscience 51(8):625–632.</a:t>
              </a:r>
            </a:p>
            <a:p>
              <a:pPr marL="0" indent="0">
                <a:buNone/>
              </a:pPr>
              <a:r>
                <a:rPr lang="en-US" sz="1200" dirty="0">
                  <a:latin typeface="Gandhi Sans" panose="02000000000000000000" charset="0"/>
                </a:rPr>
                <a:t>Hovick TJ, Dwayne Elmore R, </a:t>
              </a:r>
              <a:r>
                <a:rPr lang="en-US" sz="1200" dirty="0" err="1">
                  <a:latin typeface="Gandhi Sans" panose="02000000000000000000" charset="0"/>
                </a:rPr>
                <a:t>Fuhlendorf</a:t>
              </a:r>
              <a:r>
                <a:rPr lang="en-US" sz="1200" dirty="0">
                  <a:latin typeface="Gandhi Sans" panose="02000000000000000000" charset="0"/>
                </a:rPr>
                <a:t> SD (2014) Structural heterogeneity increases diversity of non-breeding grassland birds. Ecosphere 5(5):62.</a:t>
              </a:r>
            </a:p>
            <a:p>
              <a:pPr marL="0" indent="0">
                <a:buNone/>
              </a:pPr>
              <a:r>
                <a:rPr lang="en-US" sz="1200" dirty="0" err="1">
                  <a:latin typeface="Gandhi Sans" panose="02000000000000000000" charset="0"/>
                </a:rPr>
                <a:t>Sliwinski</a:t>
              </a:r>
              <a:r>
                <a:rPr lang="en-US" sz="1200" dirty="0">
                  <a:latin typeface="Gandhi Sans" panose="02000000000000000000" charset="0"/>
                </a:rPr>
                <a:t> MS, Burbach ME, Powell LA, Schacht WH (2018) Factors influencing ranchers ’ intentions to manage for vegetation heterogeneity and promote cross-boundary management in the northern Great Plains, 23(4).</a:t>
              </a:r>
            </a:p>
            <a:p>
              <a:pPr marL="0" indent="0">
                <a:buNone/>
              </a:pPr>
              <a:r>
                <a:rPr lang="en-US" sz="1200" dirty="0">
                  <a:latin typeface="Gandhi Sans" panose="02000000000000000000" charset="0"/>
                </a:rPr>
                <a:t>Sauer JR, Link WA, Fallon JE, et al (2013) The North American Breeding Bird Survey 1966–2011: Summary Analysis and Species Accounts. North American Fauna 79:1–32.</a:t>
              </a:r>
            </a:p>
            <a:p>
              <a:pPr marL="0" indent="0">
                <a:buNone/>
              </a:pPr>
              <a:r>
                <a:rPr lang="en-US" sz="1200" dirty="0">
                  <a:latin typeface="Gandhi Sans" panose="02000000000000000000" charset="0"/>
                </a:rPr>
                <a:t>Vickery, P.D., </a:t>
              </a:r>
              <a:r>
                <a:rPr lang="en-US" sz="1200" dirty="0" err="1">
                  <a:latin typeface="Gandhi Sans" panose="02000000000000000000" charset="0"/>
                </a:rPr>
                <a:t>Tubaro</a:t>
              </a:r>
              <a:r>
                <a:rPr lang="en-US" sz="1200" dirty="0">
                  <a:latin typeface="Gandhi Sans" panose="02000000000000000000" charset="0"/>
                </a:rPr>
                <a:t>, P.L., </a:t>
              </a:r>
              <a:r>
                <a:rPr lang="en-US" sz="1200" dirty="0" err="1">
                  <a:latin typeface="Gandhi Sans" panose="02000000000000000000" charset="0"/>
                </a:rPr>
                <a:t>Cardosa</a:t>
              </a:r>
              <a:r>
                <a:rPr lang="en-US" sz="1200" dirty="0">
                  <a:latin typeface="Gandhi Sans" panose="02000000000000000000" charset="0"/>
                </a:rPr>
                <a:t> da Silva, J.M. (1999(. Conservation of Grassland Birds in the Western Hemisphere. </a:t>
              </a:r>
              <a:r>
                <a:rPr lang="en-US" sz="1200" i="1" dirty="0">
                  <a:latin typeface="Gandhi Sans" panose="02000000000000000000" charset="0"/>
                </a:rPr>
                <a:t>Studies in Avian Biology</a:t>
              </a:r>
              <a:r>
                <a:rPr lang="en-US" sz="1200" dirty="0">
                  <a:latin typeface="Gandhi Sans" panose="02000000000000000000" charset="0"/>
                </a:rPr>
                <a:t> 19:2-26.</a:t>
              </a:r>
            </a:p>
            <a:p>
              <a:pPr marL="0" indent="0">
                <a:buNone/>
              </a:pPr>
              <a:endParaRPr lang="en-US" sz="1200" dirty="0">
                <a:latin typeface="Gandhi Sans" panose="02000000000000000000" charset="0"/>
              </a:endParaRPr>
            </a:p>
            <a:p>
              <a:pPr marL="0" indent="0">
                <a:buNone/>
              </a:pPr>
              <a:r>
                <a:rPr lang="en-US" sz="1200" dirty="0">
                  <a:latin typeface="Gandhi Sans" panose="02000000000000000000" charset="0"/>
                </a:rPr>
                <a:t>contact information: justin.r.clarke@ndsu.edu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5118DB6-8E1C-42C1-8223-CEE542986E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104" t="239772" r="-271104" b="-239772"/>
          <a:stretch/>
        </p:blipFill>
        <p:spPr>
          <a:xfrm>
            <a:off x="14206277" y="24098799"/>
            <a:ext cx="9489475" cy="759081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45D19B41-CD03-4CE4-87AF-45DF9F01F997}"/>
              </a:ext>
            </a:extLst>
          </p:cNvPr>
          <p:cNvGrpSpPr/>
          <p:nvPr/>
        </p:nvGrpSpPr>
        <p:grpSpPr>
          <a:xfrm>
            <a:off x="38481203" y="2085217"/>
            <a:ext cx="4168352" cy="4168352"/>
            <a:chOff x="36963770" y="1548549"/>
            <a:chExt cx="6279424" cy="627942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46C2209-CB05-49CD-9DD2-3EF3E6132D7E}"/>
                </a:ext>
              </a:extLst>
            </p:cNvPr>
            <p:cNvSpPr/>
            <p:nvPr/>
          </p:nvSpPr>
          <p:spPr>
            <a:xfrm>
              <a:off x="37021826" y="1576407"/>
              <a:ext cx="6172687" cy="61597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>
                <a:ln>
                  <a:solidFill>
                    <a:schemeClr val="bg1"/>
                  </a:solidFill>
                </a:ln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8B71514-BF88-4CE3-8733-3CBCC44B5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63770" y="1548549"/>
              <a:ext cx="6279424" cy="6279424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3D0814A-34A1-4187-83DE-7A66987C2EFE}"/>
              </a:ext>
            </a:extLst>
          </p:cNvPr>
          <p:cNvGrpSpPr/>
          <p:nvPr/>
        </p:nvGrpSpPr>
        <p:grpSpPr>
          <a:xfrm>
            <a:off x="1733017" y="2639530"/>
            <a:ext cx="4837162" cy="3189925"/>
            <a:chOff x="1733017" y="3013606"/>
            <a:chExt cx="4837162" cy="3189925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3133D111-6D08-4370-AEF1-97B5CAA0D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9038" y="3013606"/>
              <a:ext cx="4661141" cy="1296024"/>
            </a:xfrm>
            <a:prstGeom prst="rect">
              <a:avLst/>
            </a:prstGeom>
          </p:spPr>
        </p:pic>
        <p:pic>
          <p:nvPicPr>
            <p:cNvPr id="11" name="Picture 10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1DC36FD5-4F15-419D-BCC9-8B0C9F22C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3017" y="5102808"/>
              <a:ext cx="4837162" cy="1100723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C3A072B-227C-48F3-9FA3-939638521B30}"/>
              </a:ext>
            </a:extLst>
          </p:cNvPr>
          <p:cNvGrpSpPr/>
          <p:nvPr/>
        </p:nvGrpSpPr>
        <p:grpSpPr>
          <a:xfrm>
            <a:off x="96639" y="26859704"/>
            <a:ext cx="7147895" cy="5447812"/>
            <a:chOff x="231212" y="26780948"/>
            <a:chExt cx="7147895" cy="544781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2BB875D-6519-4C09-B9D9-D2866394C207}"/>
                </a:ext>
              </a:extLst>
            </p:cNvPr>
            <p:cNvGrpSpPr/>
            <p:nvPr/>
          </p:nvGrpSpPr>
          <p:grpSpPr>
            <a:xfrm>
              <a:off x="231212" y="26780948"/>
              <a:ext cx="7147895" cy="5447812"/>
              <a:chOff x="1014868" y="28108740"/>
              <a:chExt cx="5313760" cy="4071537"/>
            </a:xfrm>
          </p:grpSpPr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A5DA5FB1-8DCA-4F8F-8B27-5F9EA18283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62178" t="53118" r="3213" b="7107"/>
              <a:stretch/>
            </p:blipFill>
            <p:spPr>
              <a:xfrm>
                <a:off x="1122320" y="28108740"/>
                <a:ext cx="4833622" cy="4071537"/>
              </a:xfrm>
              <a:prstGeom prst="rect">
                <a:avLst/>
              </a:prstGeom>
            </p:spPr>
          </p:pic>
          <p:pic>
            <p:nvPicPr>
              <p:cNvPr id="108" name="Picture 107" descr="Agriculture Department investigating possible U.S. case of ...">
                <a:extLst>
                  <a:ext uri="{FF2B5EF4-FFF2-40B4-BE49-F238E27FC236}">
                    <a16:creationId xmlns:a16="http://schemas.microsoft.com/office/drawing/2014/main" id="{A1F02141-C17D-48C3-9FBA-700FE3CD96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>
                            <a14:foregroundMark x1="24417" y1="53333" x2="24417" y2="53333"/>
                            <a14:foregroundMark x1="22833" y1="54792" x2="22833" y2="5479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4868" y="28108755"/>
                <a:ext cx="1863497" cy="1559831"/>
              </a:xfrm>
              <a:prstGeom prst="rect">
                <a:avLst/>
              </a:prstGeom>
            </p:spPr>
          </p:pic>
          <p:pic>
            <p:nvPicPr>
              <p:cNvPr id="109" name="Picture 108" descr="Agriculture Department investigating possible U.S. case of ...">
                <a:extLst>
                  <a:ext uri="{FF2B5EF4-FFF2-40B4-BE49-F238E27FC236}">
                    <a16:creationId xmlns:a16="http://schemas.microsoft.com/office/drawing/2014/main" id="{3F19004E-3C31-40C4-99D4-52C372E113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>
                            <a14:foregroundMark x1="24417" y1="53333" x2="24417" y2="53333"/>
                            <a14:foregroundMark x1="22833" y1="54792" x2="22833" y2="5479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48274" y="28230600"/>
                <a:ext cx="1497963" cy="1253863"/>
              </a:xfrm>
              <a:prstGeom prst="rect">
                <a:avLst/>
              </a:prstGeom>
            </p:spPr>
          </p:pic>
          <p:pic>
            <p:nvPicPr>
              <p:cNvPr id="110" name="Picture 109" descr="Agriculture Department investigating possible U.S. case of ...">
                <a:extLst>
                  <a:ext uri="{FF2B5EF4-FFF2-40B4-BE49-F238E27FC236}">
                    <a16:creationId xmlns:a16="http://schemas.microsoft.com/office/drawing/2014/main" id="{0385BE7E-80D2-44B3-B36A-D2D7B98717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0000" b="90000" l="10000" r="90000">
                            <a14:foregroundMark x1="24417" y1="53333" x2="24417" y2="53333"/>
                            <a14:foregroundMark x1="22833" y1="54792" x2="22833" y2="5479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6292" y="29238235"/>
                <a:ext cx="1168925" cy="978444"/>
              </a:xfrm>
              <a:prstGeom prst="rect">
                <a:avLst/>
              </a:prstGeom>
            </p:spPr>
          </p:pic>
          <p:pic>
            <p:nvPicPr>
              <p:cNvPr id="111" name="Picture 110" descr="Agriculture Department investigating possible U.S. case of ...">
                <a:extLst>
                  <a:ext uri="{FF2B5EF4-FFF2-40B4-BE49-F238E27FC236}">
                    <a16:creationId xmlns:a16="http://schemas.microsoft.com/office/drawing/2014/main" id="{A40FB88F-D6F3-46D8-836E-61DC5F5A94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>
                            <a14:foregroundMark x1="24417" y1="53333" x2="24417" y2="53333"/>
                            <a14:foregroundMark x1="22833" y1="54792" x2="22833" y2="5479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65131" y="28856362"/>
                <a:ext cx="1863497" cy="1559831"/>
              </a:xfrm>
              <a:prstGeom prst="rect">
                <a:avLst/>
              </a:prstGeom>
            </p:spPr>
          </p:pic>
          <p:pic>
            <p:nvPicPr>
              <p:cNvPr id="112" name="Picture 111" descr="Agriculture Department investigating possible U.S. case of ...">
                <a:extLst>
                  <a:ext uri="{FF2B5EF4-FFF2-40B4-BE49-F238E27FC236}">
                    <a16:creationId xmlns:a16="http://schemas.microsoft.com/office/drawing/2014/main" id="{14A2F373-A01E-4B6A-B9DB-49158664B0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10000" b="90000" l="10000" r="90000">
                            <a14:foregroundMark x1="24417" y1="53333" x2="24417" y2="53333"/>
                            <a14:foregroundMark x1="22833" y1="54792" x2="22833" y2="5479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06371" y="29426042"/>
                <a:ext cx="1409775" cy="1180045"/>
              </a:xfrm>
              <a:prstGeom prst="rect">
                <a:avLst/>
              </a:prstGeom>
            </p:spPr>
          </p:pic>
          <p:pic>
            <p:nvPicPr>
              <p:cNvPr id="113" name="Picture 112" descr="Agriculture Department investigating possible U.S. case of ...">
                <a:extLst>
                  <a:ext uri="{FF2B5EF4-FFF2-40B4-BE49-F238E27FC236}">
                    <a16:creationId xmlns:a16="http://schemas.microsoft.com/office/drawing/2014/main" id="{FF8F52A0-C879-4DAB-83C4-D94F93E63D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0000" b="90000" l="10000" r="90000">
                            <a14:foregroundMark x1="24417" y1="53333" x2="24417" y2="53333"/>
                            <a14:foregroundMark x1="22833" y1="54792" x2="22833" y2="5479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4096" y="30054144"/>
                <a:ext cx="1187898" cy="994325"/>
              </a:xfrm>
              <a:prstGeom prst="rect">
                <a:avLst/>
              </a:prstGeom>
            </p:spPr>
          </p:pic>
        </p:grpSp>
        <p:sp>
          <p:nvSpPr>
            <p:cNvPr id="14" name="Arrow: Curved Left 13">
              <a:extLst>
                <a:ext uri="{FF2B5EF4-FFF2-40B4-BE49-F238E27FC236}">
                  <a16:creationId xmlns:a16="http://schemas.microsoft.com/office/drawing/2014/main" id="{6585CAD0-06F1-497A-905A-8A4F4E29D39C}"/>
                </a:ext>
              </a:extLst>
            </p:cNvPr>
            <p:cNvSpPr/>
            <p:nvPr/>
          </p:nvSpPr>
          <p:spPr>
            <a:xfrm rot="18102191">
              <a:off x="5556251" y="26647781"/>
              <a:ext cx="705931" cy="1439732"/>
            </a:xfrm>
            <a:prstGeom prst="curvedLef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>
                <a:solidFill>
                  <a:srgbClr val="FF0000"/>
                </a:solidFill>
              </a:endParaRPr>
            </a:p>
          </p:txBody>
        </p:sp>
        <p:sp>
          <p:nvSpPr>
            <p:cNvPr id="59" name="Arrow: Curved Left 58">
              <a:extLst>
                <a:ext uri="{FF2B5EF4-FFF2-40B4-BE49-F238E27FC236}">
                  <a16:creationId xmlns:a16="http://schemas.microsoft.com/office/drawing/2014/main" id="{BE0C6112-1085-4C0F-8DA8-C2FBB7E9F878}"/>
                </a:ext>
              </a:extLst>
            </p:cNvPr>
            <p:cNvSpPr/>
            <p:nvPr/>
          </p:nvSpPr>
          <p:spPr>
            <a:xfrm rot="18102191">
              <a:off x="2641268" y="30574762"/>
              <a:ext cx="705931" cy="1439732"/>
            </a:xfrm>
            <a:prstGeom prst="curvedLef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>
                <a:solidFill>
                  <a:srgbClr val="FF0000"/>
                </a:solidFill>
              </a:endParaRPr>
            </a:p>
          </p:txBody>
        </p:sp>
        <p:sp>
          <p:nvSpPr>
            <p:cNvPr id="61" name="Arrow: Curved Left 60">
              <a:extLst>
                <a:ext uri="{FF2B5EF4-FFF2-40B4-BE49-F238E27FC236}">
                  <a16:creationId xmlns:a16="http://schemas.microsoft.com/office/drawing/2014/main" id="{17C32C31-A36D-4D0A-9388-002433AA4509}"/>
                </a:ext>
              </a:extLst>
            </p:cNvPr>
            <p:cNvSpPr/>
            <p:nvPr/>
          </p:nvSpPr>
          <p:spPr>
            <a:xfrm rot="18102191">
              <a:off x="1499393" y="28583529"/>
              <a:ext cx="705931" cy="1439732"/>
            </a:xfrm>
            <a:prstGeom prst="curvedLef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>
                <a:solidFill>
                  <a:srgbClr val="FF0000"/>
                </a:solidFill>
              </a:endParaRPr>
            </a:p>
          </p:txBody>
        </p:sp>
      </p:grp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D746745-9F80-4B84-92D0-A6ED088190DF}"/>
              </a:ext>
            </a:extLst>
          </p:cNvPr>
          <p:cNvSpPr/>
          <p:nvPr/>
        </p:nvSpPr>
        <p:spPr>
          <a:xfrm>
            <a:off x="26876745" y="15165672"/>
            <a:ext cx="16715932" cy="42995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6000" dirty="0" err="1">
              <a:latin typeface="Gandhi Sans" panose="02000000000000000000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30DF99-AA0C-49CF-977F-E0CE111A1B5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990081" y="10332358"/>
            <a:ext cx="13615671" cy="8973049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E1E6B66C-9B32-49D5-B463-3B184895CC32}"/>
              </a:ext>
            </a:extLst>
          </p:cNvPr>
          <p:cNvGrpSpPr/>
          <p:nvPr/>
        </p:nvGrpSpPr>
        <p:grpSpPr>
          <a:xfrm>
            <a:off x="27676026" y="16216416"/>
            <a:ext cx="2477243" cy="2214507"/>
            <a:chOff x="27602890" y="15883847"/>
            <a:chExt cx="2477243" cy="2214507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4E45B9A-96F0-4041-86FD-378EA4BC3A90}"/>
                </a:ext>
              </a:extLst>
            </p:cNvPr>
            <p:cNvSpPr/>
            <p:nvPr/>
          </p:nvSpPr>
          <p:spPr>
            <a:xfrm>
              <a:off x="27602890" y="17487539"/>
              <a:ext cx="972424" cy="610815"/>
            </a:xfrm>
            <a:prstGeom prst="rect">
              <a:avLst/>
            </a:prstGeom>
            <a:solidFill>
              <a:srgbClr val="FDBB8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0" dirty="0" err="1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7252550-645B-4046-B4A9-0E97BA4B0694}"/>
                </a:ext>
              </a:extLst>
            </p:cNvPr>
            <p:cNvSpPr/>
            <p:nvPr/>
          </p:nvSpPr>
          <p:spPr>
            <a:xfrm>
              <a:off x="27602890" y="15883847"/>
              <a:ext cx="972424" cy="610815"/>
            </a:xfrm>
            <a:prstGeom prst="rect">
              <a:avLst/>
            </a:prstGeom>
            <a:solidFill>
              <a:srgbClr val="FEE8C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0" dirty="0" err="1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EABD104-27BA-4F74-B6A0-37A5EEA37168}"/>
                </a:ext>
              </a:extLst>
            </p:cNvPr>
            <p:cNvSpPr txBox="1"/>
            <p:nvPr/>
          </p:nvSpPr>
          <p:spPr>
            <a:xfrm>
              <a:off x="28571373" y="15916185"/>
              <a:ext cx="15087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200" dirty="0">
                  <a:latin typeface="Gandhi Sans" panose="02000000000000000000" pitchFamily="50" charset="0"/>
                </a:rPr>
                <a:t>FAC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C7704A7-4053-49AF-9F8F-BC12D6B72EB0}"/>
                </a:ext>
              </a:extLst>
            </p:cNvPr>
            <p:cNvSpPr txBox="1"/>
            <p:nvPr/>
          </p:nvSpPr>
          <p:spPr>
            <a:xfrm>
              <a:off x="28571373" y="17501102"/>
              <a:ext cx="15087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200" dirty="0">
                  <a:latin typeface="Gandhi Sans" panose="02000000000000000000" pitchFamily="50" charset="0"/>
                </a:rPr>
                <a:t>OBL</a:t>
              </a:r>
            </a:p>
          </p:txBody>
        </p:sp>
      </p:grpSp>
      <p:pic>
        <p:nvPicPr>
          <p:cNvPr id="15" name="Picture 14" descr="A bird on a wire&#10;&#10;Description automatically generated with medium confidence">
            <a:extLst>
              <a:ext uri="{FF2B5EF4-FFF2-40B4-BE49-F238E27FC236}">
                <a16:creationId xmlns:a16="http://schemas.microsoft.com/office/drawing/2014/main" id="{7AC50312-7111-40D9-B26F-3EB7DA64EC3E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03" t="18186" r="22266" b="6753"/>
          <a:stretch/>
        </p:blipFill>
        <p:spPr>
          <a:xfrm>
            <a:off x="36760633" y="24158423"/>
            <a:ext cx="6845118" cy="8149093"/>
          </a:xfrm>
          <a:prstGeom prst="rect">
            <a:avLst/>
          </a:prstGeom>
        </p:spPr>
      </p:pic>
      <p:pic>
        <p:nvPicPr>
          <p:cNvPr id="29" name="Picture 28" descr="A picture containing grass, outdoor, bird, hay&#10;&#10;Description automatically generated">
            <a:extLst>
              <a:ext uri="{FF2B5EF4-FFF2-40B4-BE49-F238E27FC236}">
                <a16:creationId xmlns:a16="http://schemas.microsoft.com/office/drawing/2014/main" id="{BFE9113C-A54D-480A-8E20-3FADF8428E1B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5529" y="24158422"/>
            <a:ext cx="9857039" cy="7885631"/>
          </a:xfrm>
          <a:prstGeom prst="rect">
            <a:avLst/>
          </a:prstGeom>
        </p:spPr>
      </p:pic>
      <p:pic>
        <p:nvPicPr>
          <p:cNvPr id="37" name="Picture 36" descr="A picture containing logo&#10;&#10;Description automatically generated">
            <a:extLst>
              <a:ext uri="{FF2B5EF4-FFF2-40B4-BE49-F238E27FC236}">
                <a16:creationId xmlns:a16="http://schemas.microsoft.com/office/drawing/2014/main" id="{24AB13BC-FFA1-45DB-93BA-C19C1E3F98FE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44" b="6951"/>
          <a:stretch/>
        </p:blipFill>
        <p:spPr>
          <a:xfrm>
            <a:off x="30499741" y="10582997"/>
            <a:ext cx="12780907" cy="8584814"/>
          </a:xfrm>
          <a:prstGeom prst="rect">
            <a:avLst/>
          </a:prstGeom>
          <a:noFill/>
        </p:spPr>
      </p:pic>
      <p:pic>
        <p:nvPicPr>
          <p:cNvPr id="32" name="Picture 31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424BB4D9-399F-40E0-8C9C-F663601823D1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2" t="20342" r="15843" b="15843"/>
          <a:stretch/>
        </p:blipFill>
        <p:spPr>
          <a:xfrm>
            <a:off x="8507717" y="14159254"/>
            <a:ext cx="5046958" cy="4037157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23E8947-34CF-4DDA-AFCC-CB1FFDEAF513}"/>
              </a:ext>
            </a:extLst>
          </p:cNvPr>
          <p:cNvGrpSpPr/>
          <p:nvPr/>
        </p:nvGrpSpPr>
        <p:grpSpPr>
          <a:xfrm>
            <a:off x="6820447" y="20715230"/>
            <a:ext cx="6816643" cy="5267405"/>
            <a:chOff x="6214413" y="20308228"/>
            <a:chExt cx="7423940" cy="57366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93338B9-B864-47EB-94B9-6B8133B90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214413" y="20308228"/>
              <a:ext cx="7423940" cy="5736680"/>
            </a:xfrm>
            <a:prstGeom prst="rect">
              <a:avLst/>
            </a:prstGeom>
          </p:spPr>
        </p:pic>
        <p:sp>
          <p:nvSpPr>
            <p:cNvPr id="20" name="Star: 5 Points 19">
              <a:extLst>
                <a:ext uri="{FF2B5EF4-FFF2-40B4-BE49-F238E27FC236}">
                  <a16:creationId xmlns:a16="http://schemas.microsoft.com/office/drawing/2014/main" id="{57AEA363-2DD6-4A0A-A762-DFAB89C85964}"/>
                </a:ext>
              </a:extLst>
            </p:cNvPr>
            <p:cNvSpPr/>
            <p:nvPr/>
          </p:nvSpPr>
          <p:spPr>
            <a:xfrm>
              <a:off x="10640429" y="23912970"/>
              <a:ext cx="452804" cy="452804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>
                <a:highlight>
                  <a:srgbClr val="FFFF00"/>
                </a:highlight>
              </a:endParaRPr>
            </a:p>
          </p:txBody>
        </p:sp>
      </p:grpSp>
      <p:sp>
        <p:nvSpPr>
          <p:cNvPr id="70" name="Content Placeholder 12">
            <a:extLst>
              <a:ext uri="{FF2B5EF4-FFF2-40B4-BE49-F238E27FC236}">
                <a16:creationId xmlns:a16="http://schemas.microsoft.com/office/drawing/2014/main" id="{C53A970B-EABD-4DEC-A523-52775582721A}"/>
              </a:ext>
            </a:extLst>
          </p:cNvPr>
          <p:cNvSpPr txBox="1">
            <a:spLocks/>
          </p:cNvSpPr>
          <p:nvPr/>
        </p:nvSpPr>
        <p:spPr>
          <a:xfrm>
            <a:off x="14637881" y="8823786"/>
            <a:ext cx="29522016" cy="1600081"/>
          </a:xfrm>
          <a:prstGeom prst="rect">
            <a:avLst/>
          </a:prstGeom>
        </p:spPr>
        <p:txBody>
          <a:bodyPr vert="horz" lIns="365760" tIns="182880" rIns="91440" bIns="45720" rtlCol="0">
            <a:noAutofit/>
          </a:bodyPr>
          <a:lstStyle>
            <a:lvl1pPr marL="457194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901"/>
              </a:spcBef>
              <a:buNone/>
            </a:pPr>
            <a:r>
              <a:rPr lang="en-US" sz="3200" b="1" dirty="0">
                <a:solidFill>
                  <a:srgbClr val="005622"/>
                </a:solidFill>
                <a:latin typeface="Gandhi Sans" panose="02000000000000000000" pitchFamily="50" charset="0"/>
              </a:rPr>
              <a:t>There was no significant difference in nesting composition between treatments (ANOSIM; p=0.093). Avian nesting richness was highest in the full and light treatments and nest abundance was almost double in the full and light treatments compared to the heavy and rest treatments.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1677877-809E-43F8-935B-1686E4C2CE17}"/>
              </a:ext>
            </a:extLst>
          </p:cNvPr>
          <p:cNvSpPr/>
          <p:nvPr/>
        </p:nvSpPr>
        <p:spPr>
          <a:xfrm>
            <a:off x="32192686" y="15573829"/>
            <a:ext cx="2438400" cy="281323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err="1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6256D65-EF6C-4E62-9127-CC520B75D688}"/>
              </a:ext>
            </a:extLst>
          </p:cNvPr>
          <p:cNvSpPr/>
          <p:nvPr/>
        </p:nvSpPr>
        <p:spPr>
          <a:xfrm>
            <a:off x="34901335" y="13259859"/>
            <a:ext cx="2429408" cy="512720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err="1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C56A528-0EF0-4C84-BCE1-0CF72A887505}"/>
              </a:ext>
            </a:extLst>
          </p:cNvPr>
          <p:cNvSpPr/>
          <p:nvPr/>
        </p:nvSpPr>
        <p:spPr>
          <a:xfrm>
            <a:off x="37600991" y="11073716"/>
            <a:ext cx="2413533" cy="731334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err="1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80F1272-25BB-445B-BEFF-7149E42C8E38}"/>
              </a:ext>
            </a:extLst>
          </p:cNvPr>
          <p:cNvSpPr/>
          <p:nvPr/>
        </p:nvSpPr>
        <p:spPr>
          <a:xfrm>
            <a:off x="40284772" y="15696538"/>
            <a:ext cx="2429408" cy="269052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err="1"/>
          </a:p>
        </p:txBody>
      </p:sp>
    </p:spTree>
    <p:extLst>
      <p:ext uri="{BB962C8B-B14F-4D97-AF65-F5344CB8AC3E}">
        <p14:creationId xmlns:p14="http://schemas.microsoft.com/office/powerpoint/2010/main" val="931198942"/>
      </p:ext>
    </p:extLst>
  </p:cSld>
  <p:clrMapOvr>
    <a:masterClrMapping/>
  </p:clrMapOvr>
</p:sld>
</file>

<file path=ppt/theme/theme1.xml><?xml version="1.0" encoding="utf-8"?>
<a:theme xmlns:a="http://schemas.openxmlformats.org/drawingml/2006/main" name="Medical Poster">
  <a:themeElements>
    <a:clrScheme name="Custom 1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292934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4C5A6A"/>
      </a:hlink>
      <a:folHlink>
        <a:srgbClr val="808DA0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 sz="6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6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5A68E73-61CB-4542-8C48-DCBB2482A3D5}" vid="{6A3CA63D-1E3C-4681-8668-89277FEB3FEB}"/>
    </a:ext>
  </a:extLst>
</a:theme>
</file>

<file path=ppt/theme/theme2.xml><?xml version="1.0" encoding="utf-8"?>
<a:theme xmlns:a="http://schemas.openxmlformats.org/drawingml/2006/main" name="Office Theme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4C5A6A"/>
      </a:hlink>
      <a:folHlink>
        <a:srgbClr val="808DA0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4C5A6A"/>
      </a:hlink>
      <a:folHlink>
        <a:srgbClr val="808DA0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1110015-E380-4C53-980C-698226C61CA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Poster (blue and brown design)</Template>
  <TotalTime>0</TotalTime>
  <Words>644</Words>
  <Application>Microsoft Office PowerPoint</Application>
  <PresentationFormat>Custom</PresentationFormat>
  <Paragraphs>62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Gandhi Sans</vt:lpstr>
      <vt:lpstr>Calibri</vt:lpstr>
      <vt:lpstr>Cambria</vt:lpstr>
      <vt:lpstr>Arial</vt:lpstr>
      <vt:lpstr>Calibri Light</vt:lpstr>
      <vt:lpstr>Medical Poster</vt:lpstr>
      <vt:lpstr>Breeding Bird Nesting Abundance in a Modified Twice-over Rest-rotation Grazing System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2018-03-28T14:19:04Z</dcterms:created>
  <dcterms:modified xsi:type="dcterms:W3CDTF">2022-01-18T21:27:47Z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TC040015519991</vt:lpwstr>
  </property>
</Properties>
</file>